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notesSlides/notesSlide13.xml" ContentType="application/vnd.openxmlformats-officedocument.presentationml.notes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tags/tag3.xml" ContentType="application/vnd.openxmlformats-officedocument.presentationml.tags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notesSlides/notesSlide1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51" r:id="rId1"/>
  </p:sldMasterIdLst>
  <p:notesMasterIdLst>
    <p:notesMasterId r:id="rId32"/>
  </p:notesMasterIdLst>
  <p:handoutMasterIdLst>
    <p:handoutMasterId r:id="rId33"/>
  </p:handoutMasterIdLst>
  <p:sldIdLst>
    <p:sldId id="256" r:id="rId2"/>
    <p:sldId id="355" r:id="rId3"/>
    <p:sldId id="356" r:id="rId4"/>
    <p:sldId id="357" r:id="rId5"/>
    <p:sldId id="354" r:id="rId6"/>
    <p:sldId id="267" r:id="rId7"/>
    <p:sldId id="343" r:id="rId8"/>
    <p:sldId id="359" r:id="rId9"/>
    <p:sldId id="262" r:id="rId10"/>
    <p:sldId id="270" r:id="rId11"/>
    <p:sldId id="272" r:id="rId12"/>
    <p:sldId id="334" r:id="rId13"/>
    <p:sldId id="351" r:id="rId14"/>
    <p:sldId id="352" r:id="rId15"/>
    <p:sldId id="353" r:id="rId16"/>
    <p:sldId id="358" r:id="rId17"/>
    <p:sldId id="275" r:id="rId18"/>
    <p:sldId id="288" r:id="rId19"/>
    <p:sldId id="289" r:id="rId20"/>
    <p:sldId id="348" r:id="rId21"/>
    <p:sldId id="338" r:id="rId22"/>
    <p:sldId id="296" r:id="rId23"/>
    <p:sldId id="340" r:id="rId24"/>
    <p:sldId id="341" r:id="rId25"/>
    <p:sldId id="347" r:id="rId26"/>
    <p:sldId id="310" r:id="rId27"/>
    <p:sldId id="302" r:id="rId28"/>
    <p:sldId id="304" r:id="rId29"/>
    <p:sldId id="342" r:id="rId30"/>
    <p:sldId id="307" r:id="rId31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FF8000"/>
    <a:srgbClr val="020101"/>
    <a:srgbClr val="0AFFE1"/>
    <a:srgbClr val="EBFF28"/>
    <a:srgbClr val="FF2222"/>
    <a:srgbClr val="FF615E"/>
    <a:srgbClr val="FF2537"/>
    <a:srgbClr val="33CCCC"/>
    <a:srgbClr val="CCECFF"/>
    <a:srgbClr val="0099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78547" autoAdjust="0"/>
  </p:normalViewPr>
  <p:slideViewPr>
    <p:cSldViewPr snapToGrid="0">
      <p:cViewPr>
        <p:scale>
          <a:sx n="100" d="100"/>
          <a:sy n="100" d="100"/>
        </p:scale>
        <p:origin x="-1712" y="-5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3" d="100"/>
          <a:sy n="113" d="100"/>
        </p:scale>
        <p:origin x="-3040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tags" Target="tags/tag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D8D439-4CFF-4615-A2A7-23ECECFF498A}" type="datetime1">
              <a:rPr lang="en-US"/>
              <a:pPr/>
              <a:t>11/3/10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617DDE-5964-4C88-AC32-9D0D5AAD2B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F9C144-1F5D-466C-AC0C-ACCFD58D7B67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FFDED4-6BAD-4D72-965A-73AEEFF95A68}" type="slidenum">
              <a:rPr lang="zh-CN" altLang="en-US"/>
              <a:pPr/>
              <a:t>1</a:t>
            </a:fld>
            <a:endParaRPr lang="en-US" altLang="zh-CN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z="1800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9C144-1F5D-466C-AC0C-ACCFD58D7B67}" type="slidenum">
              <a:rPr lang="zh-CN" altLang="en-US" smtClean="0"/>
              <a:pPr/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How to choose a level L that provides good query performance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Trade off between the average query time and the size of the approximate indexes. </a:t>
            </a:r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9C144-1F5D-466C-AC0C-ACCFD58D7B67}" type="slidenum">
              <a:rPr lang="zh-CN" altLang="en-US" smtClean="0"/>
              <a:pPr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9C144-1F5D-466C-AC0C-ACCFD58D7B67}" type="slidenum">
              <a:rPr lang="zh-CN" altLang="en-US" smtClean="0"/>
              <a:pPr/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9C144-1F5D-466C-AC0C-ACCFD58D7B67}" type="slidenum">
              <a:rPr lang="zh-CN" altLang="en-US" smtClean="0"/>
              <a:pPr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Traverses the tree top-down and tries to push approximate indexes down the most promising paths.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9C144-1F5D-466C-AC0C-ACCFD58D7B67}" type="slidenum">
              <a:rPr lang="zh-CN" altLang="en-US" smtClean="0"/>
              <a:pPr/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9C144-1F5D-466C-AC0C-ACCFD58D7B67}" type="slidenum">
              <a:rPr lang="zh-CN" altLang="en-US" smtClean="0"/>
              <a:pPr/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9C144-1F5D-466C-AC0C-ACCFD58D7B67}" type="slidenum">
              <a:rPr lang="zh-CN" altLang="en-US" smtClean="0"/>
              <a:pPr/>
              <a:t>26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9C144-1F5D-466C-AC0C-ACCFD58D7B67}" type="slidenum">
              <a:rPr lang="zh-CN" altLang="en-US" smtClean="0"/>
              <a:pPr/>
              <a:t>27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9C144-1F5D-466C-AC0C-ACCFD58D7B67}" type="slidenum">
              <a:rPr lang="zh-CN" altLang="en-US" smtClean="0"/>
              <a:pPr/>
              <a:t>28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9C144-1F5D-466C-AC0C-ACCFD58D7B67}" type="slidenum">
              <a:rPr lang="zh-CN" altLang="en-US" smtClean="0"/>
              <a:pPr/>
              <a:t>29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9C144-1F5D-466C-AC0C-ACCFD58D7B67}" type="slidenum">
              <a:rPr lang="zh-CN" altLang="en-US" smtClean="0"/>
              <a:pPr/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9C144-1F5D-466C-AC0C-ACCFD58D7B67}" type="slidenum">
              <a:rPr lang="zh-CN" altLang="en-US" smtClean="0"/>
              <a:pPr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9C144-1F5D-466C-AC0C-ACCFD58D7B67}" type="slidenum">
              <a:rPr lang="zh-CN" altLang="en-US" smtClean="0"/>
              <a:pPr/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88F9AED-F440-4731-BE8A-2F36C042C277}" type="slidenum">
              <a:rPr lang="zh-CN" altLang="en-US" sz="1200"/>
              <a:pPr algn="r"/>
              <a:t>7</a:t>
            </a:fld>
            <a:endParaRPr lang="en-US" altLang="zh-CN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88F9AED-F440-4731-BE8A-2F36C042C277}" type="slidenum">
              <a:rPr lang="zh-CN" altLang="en-US" sz="1200"/>
              <a:pPr algn="r"/>
              <a:t>8</a:t>
            </a:fld>
            <a:endParaRPr lang="en-US" altLang="zh-CN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Main Idea: Use </a:t>
            </a:r>
            <a:r>
              <a:rPr lang="en-US" sz="1800" b="1" dirty="0" smtClean="0"/>
              <a:t>q-grams</a:t>
            </a:r>
            <a:r>
              <a:rPr lang="en-US" sz="1800" dirty="0" smtClean="0"/>
              <a:t> as signatures for a string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Inverted index on grams supports finding all data strings sharing enough grams with a query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</a:t>
            </a:r>
            <a:r>
              <a:rPr lang="en-US" baseline="0" dirty="0" smtClean="0"/>
              <a:t> solution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complements the previous studies of location-based keyword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search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9C144-1F5D-466C-AC0C-ACCFD58D7B67}" type="slidenum">
              <a:rPr lang="zh-CN" altLang="en-US" smtClean="0"/>
              <a:pPr/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9C144-1F5D-466C-AC0C-ACCFD58D7B67}" type="slidenum">
              <a:rPr lang="zh-CN" altLang="en-US" smtClean="0"/>
              <a:pPr/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9C144-1F5D-466C-AC0C-ACCFD58D7B67}" type="slidenum">
              <a:rPr lang="zh-CN" altLang="en-US" smtClean="0"/>
              <a:pPr/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UCI_White_Templat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6337300" y="101600"/>
            <a:ext cx="28067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CN" b="1" dirty="0">
                <a:solidFill>
                  <a:schemeClr val="bg1"/>
                </a:solidFill>
                <a:ea typeface="宋体" charset="-122"/>
              </a:rPr>
              <a:t>Speaker: Sattam Alsubaiee</a:t>
            </a:r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1775" y="2089150"/>
            <a:ext cx="8574088" cy="1554163"/>
          </a:xfrm>
        </p:spPr>
        <p:txBody>
          <a:bodyPr anchor="b"/>
          <a:lstStyle>
            <a:lvl1pPr>
              <a:lnSpc>
                <a:spcPct val="90000"/>
              </a:lnSpc>
              <a:defRPr sz="4600" b="1"/>
            </a:lvl1pPr>
          </a:lstStyle>
          <a:p>
            <a:r>
              <a:rPr lang="en-US" altLang="zh-CN" dirty="0"/>
              <a:t>Click to edit Master title style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1775" y="4035425"/>
            <a:ext cx="8574088" cy="1377950"/>
          </a:xfrm>
        </p:spPr>
        <p:txBody>
          <a:bodyPr/>
          <a:lstStyle>
            <a:lvl1pPr marL="0" indent="0" algn="ctr">
              <a:spcBef>
                <a:spcPct val="30000"/>
              </a:spcBef>
              <a:buFont typeface="Wingdings" pitchFamily="2" charset="2"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505200" y="6216650"/>
            <a:ext cx="2133600" cy="4778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0" y="6380163"/>
            <a:ext cx="585216" cy="477837"/>
          </a:xfrm>
        </p:spPr>
        <p:txBody>
          <a:bodyPr/>
          <a:lstStyle>
            <a:lvl1pPr>
              <a:defRPr/>
            </a:lvl1pPr>
          </a:lstStyle>
          <a:p>
            <a:fld id="{E38A8463-3D27-48F0-ADBA-801ACE00FE4B}" type="slidenum">
              <a:rPr lang="zh-CN" altLang="en-US"/>
              <a:pPr/>
              <a:t>‹#›</a:t>
            </a:fld>
            <a:endParaRPr lang="en-US" altLang="zh-CN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Supporting Location-Based Approximate-Keyword Queries                                                ACM SIGSPATIAL GIS 2010</a:t>
            </a:r>
            <a:endParaRPr lang="en-US" altLang="zh-CN"/>
          </a:p>
        </p:txBody>
      </p:sp>
      <p:pic>
        <p:nvPicPr>
          <p:cNvPr id="11" name="Picture 10" descr="is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1337" y="5490983"/>
            <a:ext cx="982663" cy="11384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Supporting Location-Based Approximate-Keyword Queries                                                ACM SIGSPATIAL GIS 2010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F7E066-507B-4116-8035-6137799DE588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4800" y="828675"/>
            <a:ext cx="2155825" cy="4608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563" y="828675"/>
            <a:ext cx="6319837" cy="4608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Supporting Location-Based Approximate-Keyword Queries                                                ACM SIGSPATIAL GIS 2010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D8F008-C809-43CF-ABE8-52B53E9F021B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82563" y="828675"/>
            <a:ext cx="8628062" cy="4608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Supporting Location-Based Approximate-Keyword Queries                                                ACM SIGSPATIAL GIS 2010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447D8-F8D0-44CB-A9B3-3EEE0E300C4E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Supporting Location-Based Approximate-Keyword Queries                                                ACM SIGSPATIAL GIS 2010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6D49B3-7F53-4B5B-8297-246C8D3E81AC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Supporting Location-Based Approximate-Keyword Queries                                                ACM SIGSPATIAL GIS 2010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8BFA62-8DB2-4C56-BEBD-69269A13916C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189163"/>
            <a:ext cx="4070350" cy="324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189163"/>
            <a:ext cx="4070350" cy="3248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Supporting Location-Based Approximate-Keyword Queries                                                ACM SIGSPATIAL GIS 2010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E5CE67-92BD-4EF9-BB1A-1F744F8B0962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Supporting Location-Based Approximate-Keyword Queries                                                ACM SIGSPATIAL GIS 2010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6F8EF-B63F-4C56-BB1F-BC8E11ED7977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Supporting Location-Based Approximate-Keyword Queries                                                ACM SIGSPATIAL GIS 2010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5BFA7-8391-4F9D-ACCC-C4FCBE70B879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Supporting Location-Based Approximate-Keyword Queries                                                ACM SIGSPATIAL GIS 2010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6BE59-C0E0-4540-936F-66CA95DD790D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Supporting Location-Based Approximate-Keyword Queries                                                ACM SIGSPATIAL GIS 2010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7997EA-31C8-478A-B4A0-A4C8D48A4D0A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Supporting Location-Based Approximate-Keyword Queries                                                ACM SIGSPATIAL GIS 2010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AA69A8-226E-417B-9DEB-F21EAA514EC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UCI_White_Templat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828675"/>
            <a:ext cx="86280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189163"/>
            <a:ext cx="82931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75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413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5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88125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>
            <a:lvl1pPr algn="ctr">
              <a:defRPr sz="1300">
                <a:ea typeface="宋体" charset="-122"/>
              </a:defRPr>
            </a:lvl1pPr>
          </a:lstStyle>
          <a:p>
            <a:r>
              <a:rPr lang="en-US" altLang="zh-CN" smtClean="0"/>
              <a:t>Supporting Location-Based Approximate-Keyword Queries                                                ACM SIGSPATIAL GIS 2010</a:t>
            </a:r>
            <a:endParaRPr lang="en-US" altLang="zh-CN"/>
          </a:p>
        </p:txBody>
      </p:sp>
      <p:sp>
        <p:nvSpPr>
          <p:cNvPr id="275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81750"/>
            <a:ext cx="5889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宋体" charset="-122"/>
              </a:defRPr>
            </a:lvl1pPr>
          </a:lstStyle>
          <a:p>
            <a:fld id="{A014BD06-AD94-4556-81FE-DCDA15E3727F}" type="slidenum">
              <a:rPr lang="zh-CN" altLang="en-US"/>
              <a:pPr/>
              <a:t>‹#›</a:t>
            </a:fld>
            <a:endParaRPr lang="en-US" altLang="zh-CN" dirty="0"/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6273800" y="101600"/>
            <a:ext cx="287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CN" b="1" dirty="0">
                <a:solidFill>
                  <a:schemeClr val="bg1"/>
                </a:solidFill>
                <a:ea typeface="宋体" charset="-122"/>
              </a:rPr>
              <a:t>Speaker: Sattam Alsubaiee</a:t>
            </a:r>
          </a:p>
        </p:txBody>
      </p:sp>
      <p:pic>
        <p:nvPicPr>
          <p:cNvPr id="10" name="Picture 9" descr="isg.pn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161337" y="5490983"/>
            <a:ext cx="982663" cy="11384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803275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803275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803275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803275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803275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6pPr>
      <a:lvl7pPr marL="9144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7pPr>
      <a:lvl8pPr marL="13716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8pPr>
      <a:lvl9pPr marL="18288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9pPr>
    </p:titleStyle>
    <p:bodyStyle>
      <a:lvl1pPr marL="346075" indent="-346075" algn="l" defTabSz="803275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charset="2"/>
        <a:buChar char="m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1363" indent="-280988" algn="l" defTabSz="803275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charset="2"/>
        <a:buChar char="m"/>
        <a:defRPr sz="2500">
          <a:solidFill>
            <a:schemeClr val="tx1"/>
          </a:solidFill>
          <a:latin typeface="+mn-lt"/>
          <a:ea typeface="ＭＳ Ｐゴシック" charset="-128"/>
        </a:defRPr>
      </a:lvl2pPr>
      <a:lvl3pPr marL="1150938" indent="-295275" algn="l" defTabSz="803275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charset="2"/>
        <a:buChar char="m"/>
        <a:defRPr sz="2300">
          <a:solidFill>
            <a:schemeClr val="tx1"/>
          </a:solidFill>
          <a:latin typeface="+mn-lt"/>
          <a:ea typeface="ＭＳ Ｐゴシック" charset="-128"/>
        </a:defRPr>
      </a:lvl3pPr>
      <a:lvl4pPr marL="1608138" indent="-342900" algn="l" defTabSz="803275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charset="2"/>
        <a:buChar char="m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01838" indent="-279400" algn="l" defTabSz="803275" rtl="0" eaLnBrk="0" fontAlgn="base" hangingPunct="0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charset="2"/>
        <a:buChar char="m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459038" indent="-2794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>
          <a:solidFill>
            <a:schemeClr val="tx1"/>
          </a:solidFill>
          <a:latin typeface="+mn-lt"/>
        </a:defRPr>
      </a:lvl6pPr>
      <a:lvl7pPr marL="2916238" indent="-2794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>
          <a:solidFill>
            <a:schemeClr val="tx1"/>
          </a:solidFill>
          <a:latin typeface="+mn-lt"/>
        </a:defRPr>
      </a:lvl7pPr>
      <a:lvl8pPr marL="3373438" indent="-2794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>
          <a:solidFill>
            <a:schemeClr val="tx1"/>
          </a:solidFill>
          <a:latin typeface="+mn-lt"/>
        </a:defRPr>
      </a:lvl8pPr>
      <a:lvl9pPr marL="3830638" indent="-2794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df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df"/><Relationship Id="rId3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df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d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df"/><Relationship Id="rId4" Type="http://schemas.openxmlformats.org/officeDocument/2006/relationships/image" Target="../media/image23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4" Type="http://schemas.openxmlformats.org/officeDocument/2006/relationships/image" Target="../media/image13.png"/><Relationship Id="rId5" Type="http://schemas.openxmlformats.org/officeDocument/2006/relationships/image" Target="../media/image26.pdf"/><Relationship Id="rId6" Type="http://schemas.openxmlformats.org/officeDocument/2006/relationships/image" Target="../media/image27.png"/><Relationship Id="rId7" Type="http://schemas.openxmlformats.org/officeDocument/2006/relationships/image" Target="../media/image25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df"/><Relationship Id="rId4" Type="http://schemas.openxmlformats.org/officeDocument/2006/relationships/image" Target="../media/image29.pn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df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df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df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flamingo.ics.uci.edu/localsearch/fuzzysearch/" TargetMode="External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lamingo.ics.uci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4" Type="http://schemas.openxmlformats.org/officeDocument/2006/relationships/image" Target="../media/image13.png"/><Relationship Id="rId5" Type="http://schemas.openxmlformats.org/officeDocument/2006/relationships/image" Target="../media/image14.pdf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6.pdf"/><Relationship Id="rId5" Type="http://schemas.openxmlformats.org/officeDocument/2006/relationships/image" Target="../media/image17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df"/><Relationship Id="rId4" Type="http://schemas.openxmlformats.org/officeDocument/2006/relationships/image" Target="../media/image17.png"/><Relationship Id="rId5" Type="http://schemas.openxmlformats.org/officeDocument/2006/relationships/image" Target="../media/image12.pdf"/><Relationship Id="rId6" Type="http://schemas.openxmlformats.org/officeDocument/2006/relationships/image" Target="../media/image13.png"/><Relationship Id="rId7" Type="http://schemas.openxmlformats.org/officeDocument/2006/relationships/image" Target="../media/image18.pdf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241299" y="1854200"/>
            <a:ext cx="8564563" cy="128111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zh-CN" sz="4000" dirty="0" smtClean="0">
                <a:ea typeface="宋体" charset="-122"/>
              </a:rPr>
              <a:t>Supporting Location-Based Approximate-Keyword Queries</a:t>
            </a:r>
          </a:p>
        </p:txBody>
      </p:sp>
      <p:sp>
        <p:nvSpPr>
          <p:cNvPr id="16387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241299" y="3517901"/>
            <a:ext cx="8564563" cy="9397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2400" u="sng" dirty="0" smtClean="0">
                <a:solidFill>
                  <a:srgbClr val="000000"/>
                </a:solidFill>
              </a:rPr>
              <a:t>Sattam Alsubaiee</a:t>
            </a:r>
            <a:r>
              <a:rPr lang="en-US" sz="2400" dirty="0" smtClean="0">
                <a:solidFill>
                  <a:srgbClr val="000000"/>
                </a:solidFill>
              </a:rPr>
              <a:t>, Alexander </a:t>
            </a:r>
            <a:r>
              <a:rPr lang="en-US" sz="2400" dirty="0" err="1" smtClean="0">
                <a:solidFill>
                  <a:srgbClr val="000000"/>
                </a:solidFill>
              </a:rPr>
              <a:t>Behm</a:t>
            </a:r>
            <a:r>
              <a:rPr lang="en-US" sz="2400" dirty="0" smtClean="0">
                <a:solidFill>
                  <a:srgbClr val="000000"/>
                </a:solidFill>
              </a:rPr>
              <a:t>, and Chen Li</a:t>
            </a:r>
          </a:p>
          <a:p>
            <a:pPr eaLnBrk="1" hangingPunct="1">
              <a:buFont typeface="Wingdings" charset="2"/>
              <a:buNone/>
            </a:pPr>
            <a:r>
              <a:rPr lang="en-US" altLang="zh-CN" sz="2400" dirty="0" smtClean="0">
                <a:solidFill>
                  <a:srgbClr val="000000"/>
                </a:solidFill>
                <a:ea typeface="宋体" charset="-122"/>
              </a:rPr>
              <a:t>University of California, Irvine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Supporting Location-Based Approximate-Keyword Queries                                                ACM SIGSPATIAL GIS 2010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A8463-3D27-48F0-ADBA-801ACE00FE4B}" type="slidenum">
              <a:rPr lang="zh-CN" altLang="en-US" smtClean="0"/>
              <a:pPr/>
              <a:t>1</a:t>
            </a:fld>
            <a:endParaRPr lang="en-US" altLang="zh-CN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89163"/>
            <a:ext cx="8293100" cy="25479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How to combine those indexes</a:t>
            </a:r>
          </a:p>
          <a:p>
            <a:r>
              <a:rPr lang="en-US" dirty="0" smtClean="0"/>
              <a:t>Three Algorithms</a:t>
            </a:r>
          </a:p>
          <a:p>
            <a:pPr marL="917575" lvl="1" indent="-457200">
              <a:buFont typeface="+mj-lt"/>
              <a:buAutoNum type="arabicParenR"/>
            </a:pPr>
            <a:r>
              <a:rPr lang="en-US" dirty="0" smtClean="0"/>
              <a:t>Simple fixed-level solution</a:t>
            </a:r>
          </a:p>
          <a:p>
            <a:pPr marL="917575" lvl="1" indent="-457200">
              <a:buFont typeface="+mj-lt"/>
              <a:buAutoNum type="arabicParenR"/>
            </a:pPr>
            <a:r>
              <a:rPr lang="en-US" dirty="0" smtClean="0"/>
              <a:t>Utilizing local spatial distribution of objects</a:t>
            </a:r>
          </a:p>
          <a:p>
            <a:pPr marL="917575" lvl="1" indent="-457200">
              <a:buFont typeface="+mj-lt"/>
              <a:buAutoNum type="arabicParenR"/>
            </a:pPr>
            <a:r>
              <a:rPr lang="en-US" dirty="0" smtClean="0"/>
              <a:t>Exploiting frequency distribution of keywords 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Supporting Location-Based Approximate-Keyword Queries                                                ACM SIGSPATIAL GIS 2010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9B3-7F53-4B5B-8297-246C8D3E81AC}" type="slidenum">
              <a:rPr lang="zh-CN" altLang="en-US" smtClean="0"/>
              <a:pPr/>
              <a:t>10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1: Fixed-Level Solution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Supporting Location-Based Approximate-Keyword Queries                                                ACM SIGSPATIAL GIS 2010</a:t>
            </a:r>
            <a:endParaRPr lang="en-US" altLang="zh-CN"/>
          </a:p>
        </p:txBody>
      </p:sp>
      <p:pic>
        <p:nvPicPr>
          <p:cNvPr id="5" name="Picture 4" descr="arc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93718" y="2120900"/>
            <a:ext cx="6282224" cy="43053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9B3-7F53-4B5B-8297-246C8D3E81AC}" type="slidenum">
              <a:rPr lang="zh-CN" altLang="en-US" smtClean="0"/>
              <a:pPr/>
              <a:t>11</a:t>
            </a:fld>
            <a:endParaRPr lang="en-US" altLang="zh-CN"/>
          </a:p>
        </p:txBody>
      </p:sp>
      <p:sp>
        <p:nvSpPr>
          <p:cNvPr id="6" name="TextBox 5"/>
          <p:cNvSpPr txBox="1"/>
          <p:nvPr/>
        </p:nvSpPr>
        <p:spPr>
          <a:xfrm>
            <a:off x="6537866" y="2146300"/>
            <a:ext cx="1422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smtClean="0"/>
          </a:p>
          <a:p>
            <a:r>
              <a:rPr lang="en-US" sz="1400" dirty="0" smtClean="0"/>
              <a:t>(Spatial Nodes)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591710" y="2908300"/>
            <a:ext cx="2539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smtClean="0"/>
          </a:p>
          <a:p>
            <a:r>
              <a:rPr lang="en-US" sz="1400" dirty="0" smtClean="0"/>
              <a:t>(Spatial-Approximate Nodes)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210710" y="5727700"/>
            <a:ext cx="2180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 smtClean="0"/>
          </a:p>
          <a:p>
            <a:r>
              <a:rPr lang="en-US" sz="1400" dirty="0" smtClean="0"/>
              <a:t>(Spatial-Keyword Nodes)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12963"/>
            <a:ext cx="8293100" cy="6048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1800" dirty="0" smtClean="0"/>
              <a:t>Query: objects in “San Jose” with keywords similar to “</a:t>
            </a:r>
            <a:r>
              <a:rPr lang="en-US" sz="1800" dirty="0" err="1" smtClean="0">
                <a:solidFill>
                  <a:srgbClr val="FF0000"/>
                </a:solidFill>
              </a:rPr>
              <a:t>chochi</a:t>
            </a:r>
            <a:r>
              <a:rPr lang="en-US" sz="1800" dirty="0" smtClean="0"/>
              <a:t>” &amp;  “</a:t>
            </a:r>
            <a:r>
              <a:rPr lang="en-US" sz="1800" dirty="0" err="1" smtClean="0">
                <a:solidFill>
                  <a:srgbClr val="FF0000"/>
                </a:solidFill>
              </a:rPr>
              <a:t>resturant</a:t>
            </a:r>
            <a:r>
              <a:rPr lang="en-US" sz="1800" dirty="0" smtClean="0">
                <a:solidFill>
                  <a:srgbClr val="FF0000"/>
                </a:solidFill>
              </a:rPr>
              <a:t>”</a:t>
            </a:r>
          </a:p>
          <a:p>
            <a:pPr lvl="1"/>
            <a:r>
              <a:rPr lang="en-US" sz="1600" dirty="0" smtClean="0"/>
              <a:t>Based on edit distance of 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Supporting Location-Based Approximate-Keyword Queries                                                ACM SIGSPATIAL GIS 2010</a:t>
            </a:r>
            <a:endParaRPr lang="en-US" altLang="zh-C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9B3-7F53-4B5B-8297-246C8D3E81AC}" type="slidenum">
              <a:rPr lang="zh-CN" altLang="en-US" smtClean="0"/>
              <a:pPr/>
              <a:t>12</a:t>
            </a:fld>
            <a:endParaRPr lang="en-US" altLang="zh-CN"/>
          </a:p>
        </p:txBody>
      </p:sp>
      <p:pic>
        <p:nvPicPr>
          <p:cNvPr id="9" name="Picture 8" descr="query_example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63860" y="2781300"/>
            <a:ext cx="5443340" cy="379730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 bwMode="auto">
          <a:xfrm>
            <a:off x="4744720" y="2649220"/>
            <a:ext cx="309880" cy="525780"/>
          </a:xfrm>
          <a:prstGeom prst="downArrow">
            <a:avLst/>
          </a:prstGeom>
          <a:solidFill>
            <a:srgbClr val="FF615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Supporting Location-Based Approximate-Keyword Queries                                                ACM SIGSPATIAL GIS 2010</a:t>
            </a:r>
            <a:endParaRPr lang="en-US" altLang="zh-C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9B3-7F53-4B5B-8297-246C8D3E81AC}" type="slidenum">
              <a:rPr lang="zh-CN" altLang="en-US" smtClean="0"/>
              <a:pPr/>
              <a:t>13</a:t>
            </a:fld>
            <a:endParaRPr lang="en-US" altLang="zh-CN"/>
          </a:p>
        </p:txBody>
      </p:sp>
      <p:pic>
        <p:nvPicPr>
          <p:cNvPr id="9" name="Picture 8" descr="query_example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63860" y="2781300"/>
            <a:ext cx="5443340" cy="379730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 bwMode="auto">
          <a:xfrm>
            <a:off x="3665220" y="3449320"/>
            <a:ext cx="309880" cy="525780"/>
          </a:xfrm>
          <a:prstGeom prst="downArrow">
            <a:avLst/>
          </a:prstGeom>
          <a:solidFill>
            <a:srgbClr val="FF615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8" name="Oval 7"/>
          <p:cNvSpPr/>
          <p:nvPr/>
        </p:nvSpPr>
        <p:spPr bwMode="auto">
          <a:xfrm>
            <a:off x="3074670" y="4566920"/>
            <a:ext cx="627380" cy="303530"/>
          </a:xfrm>
          <a:prstGeom prst="ellipse">
            <a:avLst/>
          </a:prstGeom>
          <a:solidFill>
            <a:schemeClr val="bg1">
              <a:alpha val="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1" name="Oval 10"/>
          <p:cNvSpPr/>
          <p:nvPr/>
        </p:nvSpPr>
        <p:spPr bwMode="auto">
          <a:xfrm>
            <a:off x="3735070" y="4566920"/>
            <a:ext cx="627380" cy="303530"/>
          </a:xfrm>
          <a:prstGeom prst="ellipse">
            <a:avLst/>
          </a:prstGeom>
          <a:solidFill>
            <a:schemeClr val="bg1">
              <a:alpha val="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3" name="Oval 12"/>
          <p:cNvSpPr/>
          <p:nvPr/>
        </p:nvSpPr>
        <p:spPr bwMode="auto">
          <a:xfrm>
            <a:off x="3454400" y="4826000"/>
            <a:ext cx="812800" cy="273050"/>
          </a:xfrm>
          <a:prstGeom prst="ellipse">
            <a:avLst/>
          </a:prstGeom>
          <a:solidFill>
            <a:schemeClr val="bg1">
              <a:alpha val="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81000" y="2112963"/>
            <a:ext cx="8293100" cy="604837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/>
          <a:p>
            <a:pPr marL="346075" marR="0" lvl="0" indent="-346075" algn="l" defTabSz="803275" rtl="0" eaLnBrk="0" fontAlgn="base" latinLnBrk="0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Query: objects in “San Jose” with keywords similar to “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chochi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&amp;  “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resturant”</a:t>
            </a:r>
          </a:p>
          <a:p>
            <a:pPr marL="741363" marR="0" lvl="1" indent="-280988" algn="l" defTabSz="803275" rtl="0" eaLnBrk="0" fontAlgn="base" latinLnBrk="0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charset="2"/>
              <a:buChar char="m"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Based on edit distance of 1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Supporting Location-Based Approximate-Keyword Queries                                                ACM SIGSPATIAL GIS 2010</a:t>
            </a:r>
            <a:endParaRPr lang="en-US" altLang="zh-C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9B3-7F53-4B5B-8297-246C8D3E81AC}" type="slidenum">
              <a:rPr lang="zh-CN" altLang="en-US" smtClean="0"/>
              <a:pPr/>
              <a:t>14</a:t>
            </a:fld>
            <a:endParaRPr lang="en-US" altLang="zh-CN"/>
          </a:p>
        </p:txBody>
      </p:sp>
      <p:pic>
        <p:nvPicPr>
          <p:cNvPr id="9" name="Picture 8" descr="query_example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63860" y="2781300"/>
            <a:ext cx="5443340" cy="379730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 bwMode="auto">
          <a:xfrm>
            <a:off x="2306320" y="4681220"/>
            <a:ext cx="309880" cy="525780"/>
          </a:xfrm>
          <a:prstGeom prst="downArrow">
            <a:avLst/>
          </a:prstGeom>
          <a:solidFill>
            <a:srgbClr val="FF615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9" name="Oval 18"/>
          <p:cNvSpPr/>
          <p:nvPr/>
        </p:nvSpPr>
        <p:spPr bwMode="auto">
          <a:xfrm>
            <a:off x="1931670" y="5798820"/>
            <a:ext cx="627380" cy="303530"/>
          </a:xfrm>
          <a:prstGeom prst="ellipse">
            <a:avLst/>
          </a:prstGeom>
          <a:solidFill>
            <a:schemeClr val="bg1">
              <a:alpha val="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pic>
        <p:nvPicPr>
          <p:cNvPr id="21" name="Picture 20" descr="525px-X_mar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525" y="4998356"/>
            <a:ext cx="638175" cy="72934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81000" y="2112963"/>
            <a:ext cx="8293100" cy="6048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1800" dirty="0" smtClean="0"/>
              <a:t>Query: objects in “San Jose” with keywords similar to “</a:t>
            </a:r>
            <a:r>
              <a:rPr lang="en-US" sz="1800" dirty="0" err="1" smtClean="0">
                <a:solidFill>
                  <a:srgbClr val="FF0000"/>
                </a:solidFill>
              </a:rPr>
              <a:t>chochi</a:t>
            </a:r>
            <a:r>
              <a:rPr lang="en-US" sz="1800" dirty="0" smtClean="0"/>
              <a:t>” &amp;  “</a:t>
            </a:r>
            <a:r>
              <a:rPr lang="en-US" sz="1800" dirty="0" err="1" smtClean="0">
                <a:solidFill>
                  <a:srgbClr val="FF0000"/>
                </a:solidFill>
              </a:rPr>
              <a:t>resturant</a:t>
            </a:r>
            <a:r>
              <a:rPr lang="en-US" sz="1800" dirty="0" smtClean="0">
                <a:solidFill>
                  <a:srgbClr val="FF0000"/>
                </a:solidFill>
              </a:rPr>
              <a:t>”</a:t>
            </a:r>
          </a:p>
          <a:p>
            <a:pPr lvl="1"/>
            <a:r>
              <a:rPr lang="en-US" sz="1600" dirty="0" smtClean="0"/>
              <a:t>Based on edit distance of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Supporting Location-Based Approximate-Keyword Queries                                                ACM SIGSPATIAL GIS 2010</a:t>
            </a:r>
            <a:endParaRPr lang="en-US" altLang="zh-C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9B3-7F53-4B5B-8297-246C8D3E81AC}" type="slidenum">
              <a:rPr lang="zh-CN" altLang="en-US" smtClean="0"/>
              <a:pPr/>
              <a:t>15</a:t>
            </a:fld>
            <a:endParaRPr lang="en-US" altLang="zh-CN"/>
          </a:p>
        </p:txBody>
      </p:sp>
      <p:pic>
        <p:nvPicPr>
          <p:cNvPr id="9" name="Picture 8" descr="query_example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363860" y="2781300"/>
            <a:ext cx="5443340" cy="379730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 bwMode="auto">
          <a:xfrm>
            <a:off x="5379720" y="4681220"/>
            <a:ext cx="309880" cy="525780"/>
          </a:xfrm>
          <a:prstGeom prst="downArrow">
            <a:avLst/>
          </a:prstGeom>
          <a:solidFill>
            <a:srgbClr val="FF615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8" name="Oval 17"/>
          <p:cNvSpPr/>
          <p:nvPr/>
        </p:nvSpPr>
        <p:spPr bwMode="auto">
          <a:xfrm>
            <a:off x="5384800" y="5803900"/>
            <a:ext cx="812800" cy="273050"/>
          </a:xfrm>
          <a:prstGeom prst="ellipse">
            <a:avLst/>
          </a:prstGeom>
          <a:solidFill>
            <a:schemeClr val="bg1">
              <a:alpha val="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9" name="Oval 18"/>
          <p:cNvSpPr/>
          <p:nvPr/>
        </p:nvSpPr>
        <p:spPr bwMode="auto">
          <a:xfrm>
            <a:off x="4306570" y="5786120"/>
            <a:ext cx="627380" cy="303530"/>
          </a:xfrm>
          <a:prstGeom prst="ellipse">
            <a:avLst/>
          </a:prstGeom>
          <a:solidFill>
            <a:schemeClr val="bg1">
              <a:alpha val="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pic>
        <p:nvPicPr>
          <p:cNvPr id="23" name="Picture 22" descr="normal_iil-symbol-positiv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6100" y="4889500"/>
            <a:ext cx="775369" cy="73660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81000" y="2112963"/>
            <a:ext cx="8293100" cy="6048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1800" dirty="0" smtClean="0"/>
              <a:t>Query: objects in “San Jose” with keywords similar to “</a:t>
            </a:r>
            <a:r>
              <a:rPr lang="en-US" sz="1800" dirty="0" err="1" smtClean="0">
                <a:solidFill>
                  <a:srgbClr val="FF0000"/>
                </a:solidFill>
              </a:rPr>
              <a:t>chochi</a:t>
            </a:r>
            <a:r>
              <a:rPr lang="en-US" sz="1800" dirty="0" smtClean="0"/>
              <a:t>” &amp;  “</a:t>
            </a:r>
            <a:r>
              <a:rPr lang="en-US" sz="1800" dirty="0" err="1" smtClean="0">
                <a:solidFill>
                  <a:srgbClr val="FF0000"/>
                </a:solidFill>
              </a:rPr>
              <a:t>resturant</a:t>
            </a:r>
            <a:r>
              <a:rPr lang="en-US" sz="1800" dirty="0" smtClean="0">
                <a:solidFill>
                  <a:srgbClr val="FF0000"/>
                </a:solidFill>
              </a:rPr>
              <a:t>”</a:t>
            </a:r>
          </a:p>
          <a:p>
            <a:pPr lvl="1"/>
            <a:r>
              <a:rPr lang="en-US" sz="1600" dirty="0" smtClean="0"/>
              <a:t>Based on edit distance of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Choose Level L?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Supporting Location-Based Approximate-Keyword Queries                                                ACM SIGSPATIAL GIS 2010</a:t>
            </a:r>
            <a:endParaRPr lang="en-US" altLang="zh-CN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9B3-7F53-4B5B-8297-246C8D3E81AC}" type="slidenum">
              <a:rPr lang="zh-CN" altLang="en-US" smtClean="0"/>
              <a:pPr/>
              <a:t>16</a:t>
            </a:fld>
            <a:endParaRPr lang="en-US" altLang="zh-CN"/>
          </a:p>
        </p:txBody>
      </p:sp>
      <p:pic>
        <p:nvPicPr>
          <p:cNvPr id="14" name="Picture 13" descr="tree2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984250" y="2889250"/>
            <a:ext cx="7150100" cy="32131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auto">
          <a:xfrm>
            <a:off x="812800" y="2788920"/>
            <a:ext cx="7366000" cy="627380"/>
          </a:xfrm>
          <a:prstGeom prst="rect">
            <a:avLst/>
          </a:prstGeom>
          <a:solidFill>
            <a:schemeClr val="accent1">
              <a:alpha val="3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pic>
        <p:nvPicPr>
          <p:cNvPr id="20" name="Picture 19" descr="grams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7651751" y="5378450"/>
            <a:ext cx="349250" cy="332487"/>
          </a:xfrm>
          <a:prstGeom prst="rect">
            <a:avLst/>
          </a:prstGeom>
        </p:spPr>
      </p:pic>
      <p:pic>
        <p:nvPicPr>
          <p:cNvPr id="22" name="Picture 21" descr="grams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375151" y="2927350"/>
            <a:ext cx="349250" cy="332487"/>
          </a:xfrm>
          <a:prstGeom prst="rect">
            <a:avLst/>
          </a:prstGeom>
        </p:spPr>
      </p:pic>
      <p:pic>
        <p:nvPicPr>
          <p:cNvPr id="23" name="Picture 22" descr="grams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520951" y="3613150"/>
            <a:ext cx="349250" cy="332487"/>
          </a:xfrm>
          <a:prstGeom prst="rect">
            <a:avLst/>
          </a:prstGeom>
        </p:spPr>
      </p:pic>
      <p:pic>
        <p:nvPicPr>
          <p:cNvPr id="24" name="Picture 23" descr="grams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203951" y="3613150"/>
            <a:ext cx="349250" cy="332487"/>
          </a:xfrm>
          <a:prstGeom prst="rect">
            <a:avLst/>
          </a:prstGeom>
        </p:spPr>
      </p:pic>
      <p:pic>
        <p:nvPicPr>
          <p:cNvPr id="25" name="Picture 24" descr="grams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568451" y="4425950"/>
            <a:ext cx="349250" cy="332487"/>
          </a:xfrm>
          <a:prstGeom prst="rect">
            <a:avLst/>
          </a:prstGeom>
        </p:spPr>
      </p:pic>
      <p:pic>
        <p:nvPicPr>
          <p:cNvPr id="26" name="Picture 25" descr="grams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511551" y="4425950"/>
            <a:ext cx="349250" cy="332487"/>
          </a:xfrm>
          <a:prstGeom prst="rect">
            <a:avLst/>
          </a:prstGeom>
        </p:spPr>
      </p:pic>
      <p:pic>
        <p:nvPicPr>
          <p:cNvPr id="27" name="Picture 26" descr="grams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251451" y="4425950"/>
            <a:ext cx="349250" cy="332487"/>
          </a:xfrm>
          <a:prstGeom prst="rect">
            <a:avLst/>
          </a:prstGeom>
        </p:spPr>
      </p:pic>
      <p:pic>
        <p:nvPicPr>
          <p:cNvPr id="28" name="Picture 27" descr="grams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7156451" y="4425950"/>
            <a:ext cx="349250" cy="332487"/>
          </a:xfrm>
          <a:prstGeom prst="rect">
            <a:avLst/>
          </a:prstGeom>
        </p:spPr>
      </p:pic>
      <p:pic>
        <p:nvPicPr>
          <p:cNvPr id="29" name="Picture 28" descr="grams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085851" y="5378450"/>
            <a:ext cx="349250" cy="332487"/>
          </a:xfrm>
          <a:prstGeom prst="rect">
            <a:avLst/>
          </a:prstGeom>
        </p:spPr>
      </p:pic>
      <p:pic>
        <p:nvPicPr>
          <p:cNvPr id="30" name="Picture 29" descr="grams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063751" y="5378450"/>
            <a:ext cx="349250" cy="332487"/>
          </a:xfrm>
          <a:prstGeom prst="rect">
            <a:avLst/>
          </a:prstGeom>
        </p:spPr>
      </p:pic>
      <p:pic>
        <p:nvPicPr>
          <p:cNvPr id="31" name="Picture 30" descr="grams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990851" y="5378450"/>
            <a:ext cx="349250" cy="332487"/>
          </a:xfrm>
          <a:prstGeom prst="rect">
            <a:avLst/>
          </a:prstGeom>
        </p:spPr>
      </p:pic>
      <p:pic>
        <p:nvPicPr>
          <p:cNvPr id="32" name="Picture 31" descr="grams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006851" y="5378450"/>
            <a:ext cx="349250" cy="332487"/>
          </a:xfrm>
          <a:prstGeom prst="rect">
            <a:avLst/>
          </a:prstGeom>
        </p:spPr>
      </p:pic>
      <p:pic>
        <p:nvPicPr>
          <p:cNvPr id="33" name="Picture 32" descr="grams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705351" y="5378450"/>
            <a:ext cx="349250" cy="332487"/>
          </a:xfrm>
          <a:prstGeom prst="rect">
            <a:avLst/>
          </a:prstGeom>
        </p:spPr>
      </p:pic>
      <p:pic>
        <p:nvPicPr>
          <p:cNvPr id="34" name="Picture 33" descr="grams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695951" y="5378450"/>
            <a:ext cx="349250" cy="332487"/>
          </a:xfrm>
          <a:prstGeom prst="rect">
            <a:avLst/>
          </a:prstGeom>
        </p:spPr>
      </p:pic>
      <p:pic>
        <p:nvPicPr>
          <p:cNvPr id="35" name="Picture 34" descr="grams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648451" y="5378450"/>
            <a:ext cx="349250" cy="332487"/>
          </a:xfrm>
          <a:prstGeom prst="rect">
            <a:avLst/>
          </a:prstGeom>
        </p:spPr>
      </p:pic>
      <p:pic>
        <p:nvPicPr>
          <p:cNvPr id="36" name="Picture 35" descr="normal_iil-symbol-positiv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200" y="4267200"/>
            <a:ext cx="775369" cy="736600"/>
          </a:xfrm>
          <a:prstGeom prst="rect">
            <a:avLst/>
          </a:prstGeom>
        </p:spPr>
      </p:pic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381000" y="2049463"/>
            <a:ext cx="8293100" cy="4905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2000" dirty="0" smtClean="0"/>
              <a:t>Trade off between space and time – </a:t>
            </a:r>
            <a:r>
              <a:rPr lang="en-US" sz="2000" dirty="0" smtClean="0">
                <a:solidFill>
                  <a:srgbClr val="FF0000"/>
                </a:solidFill>
              </a:rPr>
              <a:t>until “some” level (both increase)</a:t>
            </a:r>
          </a:p>
        </p:txBody>
      </p:sp>
      <p:pic>
        <p:nvPicPr>
          <p:cNvPr id="38" name="Picture 37" descr="525px-X_mark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025" y="5226956"/>
            <a:ext cx="638175" cy="729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3.33333E-6 0.103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1037 L 3.33333E-6 0.2148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21482 L 3.33333E-6 0.357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35741 L 3.33333E-6 0.21667 " pathEditMode="relative" ptsTypes="AA">
                                      <p:cBhvr>
                                        <p:cTn id="9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89163"/>
            <a:ext cx="8293100" cy="8842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dirty="0" smtClean="0"/>
              <a:t>Query time &amp; index size sensitive to approximate-index locations</a:t>
            </a:r>
          </a:p>
          <a:p>
            <a:r>
              <a:rPr lang="en-US" sz="2000" dirty="0" smtClean="0"/>
              <a:t>Fixed-level solution ignores local spatial distribution of objects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Supporting Location-Based Approximate-Keyword Queries                                                ACM SIGSPATIAL GIS 2010</a:t>
            </a:r>
            <a:endParaRPr lang="en-US" altLang="zh-CN"/>
          </a:p>
        </p:txBody>
      </p:sp>
      <p:pic>
        <p:nvPicPr>
          <p:cNvPr id="6" name="Picture 5" descr="NY_Nevada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292349" y="3328830"/>
            <a:ext cx="4514851" cy="3048774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9B3-7F53-4B5B-8297-246C8D3E81AC}" type="slidenum">
              <a:rPr lang="zh-CN" altLang="en-US" smtClean="0"/>
              <a:pPr/>
              <a:t>17</a:t>
            </a:fld>
            <a:endParaRPr lang="en-US" altLang="zh-CN"/>
          </a:p>
        </p:txBody>
      </p:sp>
      <p:sp>
        <p:nvSpPr>
          <p:cNvPr id="7" name="TextBox 6"/>
          <p:cNvSpPr txBox="1"/>
          <p:nvPr/>
        </p:nvSpPr>
        <p:spPr>
          <a:xfrm>
            <a:off x="6803759" y="3352800"/>
            <a:ext cx="2340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Prefer to build approximate</a:t>
            </a:r>
          </a:p>
          <a:p>
            <a:r>
              <a:rPr lang="en-US" sz="1400" dirty="0" smtClean="0"/>
              <a:t>index at parent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422900"/>
            <a:ext cx="2340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Prefer to build approximate</a:t>
            </a:r>
          </a:p>
          <a:p>
            <a:r>
              <a:rPr lang="en-US" sz="1400" dirty="0" smtClean="0"/>
              <a:t>indexes at children</a:t>
            </a:r>
            <a:endParaRPr lang="en-US" sz="1400" dirty="0"/>
          </a:p>
        </p:txBody>
      </p:sp>
      <p:pic>
        <p:nvPicPr>
          <p:cNvPr id="10" name="Picture 9" descr="america2-3 0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3390900"/>
            <a:ext cx="2133599" cy="1600200"/>
          </a:xfrm>
          <a:prstGeom prst="rect">
            <a:avLst/>
          </a:prstGeom>
        </p:spPr>
      </p:pic>
      <p:pic>
        <p:nvPicPr>
          <p:cNvPr id="11" name="Picture 10" descr="midtown_manhatta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6250" y="3911600"/>
            <a:ext cx="2305050" cy="153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2: Placing Approximate Indexes at Variable Levels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Supporting Location-Based Approximate-Keyword Queries                                                ACM SIGSPATIAL GIS 2010</a:t>
            </a:r>
            <a:endParaRPr lang="en-US" altLang="zh-CN"/>
          </a:p>
        </p:txBody>
      </p:sp>
      <p:pic>
        <p:nvPicPr>
          <p:cNvPr id="5" name="Picture 4" descr="arc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084228" y="2070100"/>
            <a:ext cx="5356238" cy="42291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9B3-7F53-4B5B-8297-246C8D3E81AC}" type="slidenum">
              <a:rPr lang="zh-CN" altLang="en-US" smtClean="0"/>
              <a:pPr/>
              <a:t>18</a:t>
            </a:fld>
            <a:endParaRPr lang="en-US" altLang="zh-CN"/>
          </a:p>
        </p:txBody>
      </p:sp>
      <p:sp>
        <p:nvSpPr>
          <p:cNvPr id="6" name="TextBox 5"/>
          <p:cNvSpPr txBox="1"/>
          <p:nvPr/>
        </p:nvSpPr>
        <p:spPr>
          <a:xfrm>
            <a:off x="5344066" y="1917700"/>
            <a:ext cx="1245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(Spatial Nodes)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261510" y="2286000"/>
            <a:ext cx="2160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(Spatial-Approximate Nodes)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325010" y="3276600"/>
            <a:ext cx="1895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(Spatial-Keyword Nodes)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Selecting Nodes for Approximate Indexes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89163"/>
            <a:ext cx="8293100" cy="5159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dirty="0" smtClean="0"/>
              <a:t>Goal: find optimal set of nodes that should have approximate indexes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Supporting Location-Based Approximate-Keyword Queries                                                ACM SIGSPATIAL GIS 2010</a:t>
            </a:r>
            <a:endParaRPr lang="en-US" altLang="zh-CN"/>
          </a:p>
        </p:txBody>
      </p:sp>
      <p:sp>
        <p:nvSpPr>
          <p:cNvPr id="5" name="Down Arrow 4"/>
          <p:cNvSpPr/>
          <p:nvPr/>
        </p:nvSpPr>
        <p:spPr bwMode="auto">
          <a:xfrm>
            <a:off x="4097020" y="3111500"/>
            <a:ext cx="822960" cy="15113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68300" y="5059363"/>
            <a:ext cx="8293100" cy="1150937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/>
          <a:p>
            <a:pPr marL="346075" indent="-346075" defTabSz="803275" eaLnBrk="0" hangingPunct="0">
              <a:lnSpc>
                <a:spcPct val="85000"/>
              </a:lnSpc>
              <a:spcBef>
                <a:spcPct val="35000"/>
              </a:spcBef>
              <a:buClr>
                <a:srgbClr val="000066"/>
              </a:buClr>
              <a:buSzPct val="70000"/>
              <a:buFont typeface="Wingdings" charset="2"/>
              <a:buChar char="m"/>
            </a:pPr>
            <a:r>
              <a:rPr lang="en-US" sz="2000" dirty="0" smtClean="0"/>
              <a:t>Optimization problem: given an R*-tree and a space budget, choose nodes to store approximate indexes, to minimize query time</a:t>
            </a:r>
          </a:p>
          <a:p>
            <a:pPr marL="803275" lvl="1" indent="-346075" defTabSz="803275" eaLnBrk="0" hangingPunct="0">
              <a:lnSpc>
                <a:spcPct val="85000"/>
              </a:lnSpc>
              <a:spcBef>
                <a:spcPct val="35000"/>
              </a:spcBef>
              <a:buClr>
                <a:srgbClr val="000066"/>
              </a:buClr>
              <a:buSzPct val="70000"/>
              <a:buFont typeface="Wingdings" charset="2"/>
              <a:buChar char="m"/>
            </a:pPr>
            <a:r>
              <a:rPr lang="en-US" sz="1800" dirty="0" smtClean="0"/>
              <a:t>NP-hard (Knapsack problem)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9B3-7F53-4B5B-8297-246C8D3E81AC}" type="slidenum">
              <a:rPr lang="zh-CN" altLang="en-US" smtClean="0"/>
              <a:pPr/>
              <a:t>19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Lunch Time!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2176463"/>
            <a:ext cx="3022600" cy="4524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2400" dirty="0" smtClean="0"/>
              <a:t>I want Chinese food!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Supporting Location-Based Approximate-Keyword Queries                                                ACM SIGSPATIAL GIS 2010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9B3-7F53-4B5B-8297-246C8D3E81AC}" type="slidenum">
              <a:rPr lang="zh-CN" altLang="en-US" smtClean="0"/>
              <a:pPr/>
              <a:t>2</a:t>
            </a:fld>
            <a:endParaRPr lang="en-US" altLang="zh-CN"/>
          </a:p>
        </p:txBody>
      </p:sp>
      <p:pic>
        <p:nvPicPr>
          <p:cNvPr id="7" name="Picture 6" descr="chinese_fo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1" y="3175000"/>
            <a:ext cx="4009963" cy="3009900"/>
          </a:xfrm>
          <a:prstGeom prst="rect">
            <a:avLst/>
          </a:prstGeom>
        </p:spPr>
      </p:pic>
      <p:pic>
        <p:nvPicPr>
          <p:cNvPr id="8" name="Picture 7" descr="314667-1909-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187700"/>
            <a:ext cx="3606800" cy="300910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394200" y="2176463"/>
            <a:ext cx="4660900" cy="833437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/>
          <a:p>
            <a:pPr marL="346075" marR="0" lvl="0" indent="-346075" algn="l" defTabSz="803275" rtl="0" eaLnBrk="0" fontAlgn="base" latinLnBrk="0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charset="2"/>
              <a:buNone/>
              <a:tabLst/>
              <a:defRPr/>
            </a:pPr>
            <a:r>
              <a:rPr lang="en-US" sz="2400" kern="0" dirty="0" smtClean="0"/>
              <a:t>Remembering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restaurant name?!</a:t>
            </a:r>
          </a:p>
          <a:p>
            <a:pPr marL="346075" marR="0" lvl="0" indent="-346075" algn="l" defTabSz="803275" rtl="0" eaLnBrk="0" fontAlgn="base" latinLnBrk="0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66"/>
              </a:buClr>
              <a:buSzPct val="70000"/>
              <a:buFont typeface="Wingdings" charset="2"/>
              <a:buNone/>
              <a:tabLst/>
              <a:defRPr/>
            </a:pPr>
            <a:r>
              <a:rPr lang="en-US" sz="2400" kern="0" dirty="0" smtClean="0"/>
              <a:t>Ch-</a:t>
            </a:r>
            <a:r>
              <a:rPr lang="en-US" sz="2400" kern="0" dirty="0" err="1" smtClean="0"/>
              <a:t>o</a:t>
            </a:r>
            <a:r>
              <a:rPr lang="en-US" sz="2400" kern="0" dirty="0" smtClean="0"/>
              <a:t>-chi?!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Algorithm: </a:t>
            </a:r>
            <a:r>
              <a:rPr lang="en-US" sz="4000" dirty="0" smtClean="0"/>
              <a:t>Selecting Nodes for Approximate Indexes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88125"/>
            <a:ext cx="9144000" cy="476250"/>
          </a:xfrm>
        </p:spPr>
        <p:txBody>
          <a:bodyPr/>
          <a:lstStyle/>
          <a:p>
            <a:r>
              <a:rPr lang="en-US" altLang="zh-CN" dirty="0" smtClean="0"/>
              <a:t>Supporting Location-Based Approximate-Keyword Queries                                                ACM SIGSPATIAL GIS 2010</a:t>
            </a:r>
            <a:endParaRPr lang="en-US" altLang="zh-CN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886200" y="2242820"/>
            <a:ext cx="787400" cy="4241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2" name="Rectangle 11"/>
          <p:cNvSpPr/>
          <p:nvPr/>
        </p:nvSpPr>
        <p:spPr bwMode="auto">
          <a:xfrm>
            <a:off x="6146800" y="3233420"/>
            <a:ext cx="787400" cy="4241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3" name="Rectangle 12"/>
          <p:cNvSpPr/>
          <p:nvPr/>
        </p:nvSpPr>
        <p:spPr bwMode="auto">
          <a:xfrm>
            <a:off x="7132828" y="4058920"/>
            <a:ext cx="787400" cy="4241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5" name="Rectangle 14"/>
          <p:cNvSpPr/>
          <p:nvPr/>
        </p:nvSpPr>
        <p:spPr bwMode="auto">
          <a:xfrm>
            <a:off x="5020564" y="4058920"/>
            <a:ext cx="787400" cy="4241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8" name="Rectangle 17"/>
          <p:cNvSpPr/>
          <p:nvPr/>
        </p:nvSpPr>
        <p:spPr bwMode="auto">
          <a:xfrm>
            <a:off x="1739900" y="3220720"/>
            <a:ext cx="787400" cy="4241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9" name="Rectangle 18"/>
          <p:cNvSpPr/>
          <p:nvPr/>
        </p:nvSpPr>
        <p:spPr bwMode="auto">
          <a:xfrm>
            <a:off x="2827528" y="4046220"/>
            <a:ext cx="787400" cy="4241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0" name="Rectangle 19"/>
          <p:cNvSpPr/>
          <p:nvPr/>
        </p:nvSpPr>
        <p:spPr bwMode="auto">
          <a:xfrm>
            <a:off x="689864" y="4046220"/>
            <a:ext cx="787400" cy="4241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cxnSp>
        <p:nvCxnSpPr>
          <p:cNvPr id="21" name="Straight Connector 20"/>
          <p:cNvCxnSpPr>
            <a:stCxn id="5" idx="2"/>
            <a:endCxn id="12" idx="0"/>
          </p:cNvCxnSpPr>
          <p:nvPr/>
        </p:nvCxnSpPr>
        <p:spPr bwMode="auto">
          <a:xfrm rot="16200000" flipH="1">
            <a:off x="5126990" y="1819910"/>
            <a:ext cx="566420" cy="2260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/>
          </a:ln>
          <a:effectLst/>
        </p:spPr>
      </p:cxnSp>
      <p:cxnSp>
        <p:nvCxnSpPr>
          <p:cNvPr id="25" name="Straight Connector 24"/>
          <p:cNvCxnSpPr>
            <a:stCxn id="5" idx="2"/>
            <a:endCxn id="18" idx="0"/>
          </p:cNvCxnSpPr>
          <p:nvPr/>
        </p:nvCxnSpPr>
        <p:spPr bwMode="auto">
          <a:xfrm rot="5400000">
            <a:off x="2929890" y="1870710"/>
            <a:ext cx="553720" cy="21463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/>
          </a:ln>
          <a:effectLst/>
        </p:spPr>
      </p:cxnSp>
      <p:cxnSp>
        <p:nvCxnSpPr>
          <p:cNvPr id="28" name="Straight Connector 27"/>
          <p:cNvCxnSpPr>
            <a:stCxn id="12" idx="2"/>
            <a:endCxn id="13" idx="0"/>
          </p:cNvCxnSpPr>
          <p:nvPr/>
        </p:nvCxnSpPr>
        <p:spPr bwMode="auto">
          <a:xfrm rot="16200000" flipH="1">
            <a:off x="6832854" y="3365246"/>
            <a:ext cx="401320" cy="9860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/>
          </a:ln>
          <a:effectLst/>
        </p:spPr>
      </p:cxnSp>
      <p:cxnSp>
        <p:nvCxnSpPr>
          <p:cNvPr id="31" name="Straight Connector 30"/>
          <p:cNvCxnSpPr>
            <a:stCxn id="18" idx="2"/>
            <a:endCxn id="19" idx="0"/>
          </p:cNvCxnSpPr>
          <p:nvPr/>
        </p:nvCxnSpPr>
        <p:spPr bwMode="auto">
          <a:xfrm rot="16200000" flipH="1">
            <a:off x="2476754" y="3301746"/>
            <a:ext cx="401320" cy="10876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/>
          </a:ln>
          <a:effectLst/>
        </p:spPr>
      </p:cxnSp>
      <p:cxnSp>
        <p:nvCxnSpPr>
          <p:cNvPr id="35" name="Straight Connector 34"/>
          <p:cNvCxnSpPr>
            <a:stCxn id="18" idx="2"/>
            <a:endCxn id="20" idx="0"/>
          </p:cNvCxnSpPr>
          <p:nvPr/>
        </p:nvCxnSpPr>
        <p:spPr bwMode="auto">
          <a:xfrm rot="5400000">
            <a:off x="1407922" y="3320542"/>
            <a:ext cx="401320" cy="10500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/>
          </a:ln>
          <a:effectLst/>
        </p:spPr>
      </p:cxnSp>
      <p:cxnSp>
        <p:nvCxnSpPr>
          <p:cNvPr id="38" name="Straight Connector 37"/>
          <p:cNvCxnSpPr>
            <a:stCxn id="12" idx="2"/>
            <a:endCxn id="15" idx="0"/>
          </p:cNvCxnSpPr>
          <p:nvPr/>
        </p:nvCxnSpPr>
        <p:spPr bwMode="auto">
          <a:xfrm rot="5400000">
            <a:off x="5776722" y="3295142"/>
            <a:ext cx="401320" cy="11262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/>
          </a:ln>
          <a:effectLst/>
        </p:spPr>
      </p:cxnSp>
      <p:pic>
        <p:nvPicPr>
          <p:cNvPr id="54" name="Picture 53" descr="grams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083050" y="2279650"/>
            <a:ext cx="380199" cy="361950"/>
          </a:xfrm>
          <a:prstGeom prst="rect">
            <a:avLst/>
          </a:prstGeom>
        </p:spPr>
      </p:pic>
      <p:pic>
        <p:nvPicPr>
          <p:cNvPr id="44" name="Picture 43" descr="grams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949450" y="3244850"/>
            <a:ext cx="380199" cy="361950"/>
          </a:xfrm>
          <a:prstGeom prst="rect">
            <a:avLst/>
          </a:prstGeom>
        </p:spPr>
      </p:pic>
      <p:pic>
        <p:nvPicPr>
          <p:cNvPr id="56" name="Picture 55" descr="grams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920750" y="4070350"/>
            <a:ext cx="380199" cy="361950"/>
          </a:xfrm>
          <a:prstGeom prst="rect">
            <a:avLst/>
          </a:prstGeom>
        </p:spPr>
      </p:pic>
      <p:pic>
        <p:nvPicPr>
          <p:cNvPr id="57" name="Picture 56" descr="grams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016250" y="4070350"/>
            <a:ext cx="380199" cy="361950"/>
          </a:xfrm>
          <a:prstGeom prst="rect">
            <a:avLst/>
          </a:prstGeom>
        </p:spPr>
      </p:pic>
      <p:pic>
        <p:nvPicPr>
          <p:cNvPr id="43" name="Picture 42" descr="grams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318250" y="3257550"/>
            <a:ext cx="380199" cy="361950"/>
          </a:xfrm>
          <a:prstGeom prst="rect">
            <a:avLst/>
          </a:prstGeom>
        </p:spPr>
      </p:pic>
      <p:pic>
        <p:nvPicPr>
          <p:cNvPr id="59" name="Picture 58" descr="grams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238750" y="4083050"/>
            <a:ext cx="380199" cy="361950"/>
          </a:xfrm>
          <a:prstGeom prst="rect">
            <a:avLst/>
          </a:prstGeom>
        </p:spPr>
      </p:pic>
      <p:pic>
        <p:nvPicPr>
          <p:cNvPr id="60" name="Picture 59" descr="grams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346950" y="4083050"/>
            <a:ext cx="380199" cy="36195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991100" y="3708400"/>
            <a:ext cx="446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N6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489700" y="2870200"/>
            <a:ext cx="446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N3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886200" y="1917700"/>
            <a:ext cx="446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765300" y="2870200"/>
            <a:ext cx="446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N2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73100" y="3695700"/>
            <a:ext cx="446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N4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7480300" y="3708400"/>
            <a:ext cx="446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N7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175000" y="3695700"/>
            <a:ext cx="446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N5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 bwMode="auto">
          <a:xfrm>
            <a:off x="4487164" y="4846320"/>
            <a:ext cx="787400" cy="4241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64" name="Rectangle 63"/>
          <p:cNvSpPr/>
          <p:nvPr/>
        </p:nvSpPr>
        <p:spPr bwMode="auto">
          <a:xfrm>
            <a:off x="5490464" y="4846320"/>
            <a:ext cx="787400" cy="4241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65" name="Rectangle 64"/>
          <p:cNvSpPr/>
          <p:nvPr/>
        </p:nvSpPr>
        <p:spPr bwMode="auto">
          <a:xfrm>
            <a:off x="6595364" y="4846320"/>
            <a:ext cx="787400" cy="4241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67" name="Rectangle 66"/>
          <p:cNvSpPr/>
          <p:nvPr/>
        </p:nvSpPr>
        <p:spPr bwMode="auto">
          <a:xfrm>
            <a:off x="7611364" y="4846320"/>
            <a:ext cx="787400" cy="4241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71" name="Rectangle 70"/>
          <p:cNvSpPr/>
          <p:nvPr/>
        </p:nvSpPr>
        <p:spPr bwMode="auto">
          <a:xfrm>
            <a:off x="131064" y="4833620"/>
            <a:ext cx="787400" cy="4241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72" name="Rectangle 71"/>
          <p:cNvSpPr/>
          <p:nvPr/>
        </p:nvSpPr>
        <p:spPr bwMode="auto">
          <a:xfrm>
            <a:off x="1172464" y="4833620"/>
            <a:ext cx="787400" cy="4241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73" name="Rectangle 72"/>
          <p:cNvSpPr/>
          <p:nvPr/>
        </p:nvSpPr>
        <p:spPr bwMode="auto">
          <a:xfrm>
            <a:off x="2302764" y="4833620"/>
            <a:ext cx="787400" cy="4241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74" name="Rectangle 73"/>
          <p:cNvSpPr/>
          <p:nvPr/>
        </p:nvSpPr>
        <p:spPr bwMode="auto">
          <a:xfrm>
            <a:off x="3331464" y="4833620"/>
            <a:ext cx="787400" cy="4241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cxnSp>
        <p:nvCxnSpPr>
          <p:cNvPr id="75" name="Straight Connector 74"/>
          <p:cNvCxnSpPr>
            <a:stCxn id="15" idx="2"/>
            <a:endCxn id="49" idx="0"/>
          </p:cNvCxnSpPr>
          <p:nvPr/>
        </p:nvCxnSpPr>
        <p:spPr bwMode="auto">
          <a:xfrm rot="5400000">
            <a:off x="4965954" y="4398010"/>
            <a:ext cx="363220" cy="533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/>
          </a:ln>
          <a:effectLst/>
        </p:spPr>
      </p:cxnSp>
      <p:cxnSp>
        <p:nvCxnSpPr>
          <p:cNvPr id="78" name="Straight Connector 77"/>
          <p:cNvCxnSpPr>
            <a:stCxn id="15" idx="2"/>
            <a:endCxn id="64" idx="0"/>
          </p:cNvCxnSpPr>
          <p:nvPr/>
        </p:nvCxnSpPr>
        <p:spPr bwMode="auto">
          <a:xfrm rot="16200000" flipH="1">
            <a:off x="5467604" y="4429760"/>
            <a:ext cx="363220" cy="4699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/>
          </a:ln>
          <a:effectLst/>
        </p:spPr>
      </p:cxnSp>
      <p:cxnSp>
        <p:nvCxnSpPr>
          <p:cNvPr id="81" name="Straight Connector 80"/>
          <p:cNvCxnSpPr>
            <a:stCxn id="13" idx="2"/>
            <a:endCxn id="65" idx="0"/>
          </p:cNvCxnSpPr>
          <p:nvPr/>
        </p:nvCxnSpPr>
        <p:spPr bwMode="auto">
          <a:xfrm rot="5400000">
            <a:off x="7076186" y="4395978"/>
            <a:ext cx="363220" cy="5374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/>
          </a:ln>
          <a:effectLst/>
        </p:spPr>
      </p:cxnSp>
      <p:cxnSp>
        <p:nvCxnSpPr>
          <p:cNvPr id="84" name="Straight Connector 83"/>
          <p:cNvCxnSpPr>
            <a:stCxn id="13" idx="2"/>
            <a:endCxn id="67" idx="0"/>
          </p:cNvCxnSpPr>
          <p:nvPr/>
        </p:nvCxnSpPr>
        <p:spPr bwMode="auto">
          <a:xfrm rot="16200000" flipH="1">
            <a:off x="7584186" y="4425442"/>
            <a:ext cx="363220" cy="4785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/>
          </a:ln>
          <a:effectLst/>
        </p:spPr>
      </p:cxnSp>
      <p:cxnSp>
        <p:nvCxnSpPr>
          <p:cNvPr id="87" name="Straight Connector 86"/>
          <p:cNvCxnSpPr>
            <a:stCxn id="20" idx="2"/>
            <a:endCxn id="71" idx="0"/>
          </p:cNvCxnSpPr>
          <p:nvPr/>
        </p:nvCxnSpPr>
        <p:spPr bwMode="auto">
          <a:xfrm rot="5400000">
            <a:off x="622554" y="4372610"/>
            <a:ext cx="363220" cy="558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/>
          </a:ln>
          <a:effectLst/>
        </p:spPr>
      </p:cxnSp>
      <p:cxnSp>
        <p:nvCxnSpPr>
          <p:cNvPr id="91" name="Straight Connector 90"/>
          <p:cNvCxnSpPr>
            <a:stCxn id="19" idx="2"/>
            <a:endCxn id="73" idx="0"/>
          </p:cNvCxnSpPr>
          <p:nvPr/>
        </p:nvCxnSpPr>
        <p:spPr bwMode="auto">
          <a:xfrm rot="5400000">
            <a:off x="2777236" y="4389628"/>
            <a:ext cx="363220" cy="5247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/>
          </a:ln>
          <a:effectLst/>
        </p:spPr>
      </p:cxnSp>
      <p:cxnSp>
        <p:nvCxnSpPr>
          <p:cNvPr id="94" name="Straight Connector 93"/>
          <p:cNvCxnSpPr>
            <a:stCxn id="72" idx="0"/>
            <a:endCxn id="20" idx="2"/>
          </p:cNvCxnSpPr>
          <p:nvPr/>
        </p:nvCxnSpPr>
        <p:spPr bwMode="auto">
          <a:xfrm rot="16200000" flipV="1">
            <a:off x="1143254" y="4410710"/>
            <a:ext cx="363220" cy="482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/>
          </a:ln>
          <a:effectLst/>
        </p:spPr>
      </p:cxnSp>
      <p:cxnSp>
        <p:nvCxnSpPr>
          <p:cNvPr id="97" name="Straight Connector 96"/>
          <p:cNvCxnSpPr>
            <a:stCxn id="19" idx="2"/>
            <a:endCxn id="74" idx="0"/>
          </p:cNvCxnSpPr>
          <p:nvPr/>
        </p:nvCxnSpPr>
        <p:spPr bwMode="auto">
          <a:xfrm rot="16200000" flipH="1">
            <a:off x="3291586" y="4400042"/>
            <a:ext cx="363220" cy="5039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/>
          </a:ln>
          <a:effectLst/>
        </p:spPr>
      </p:cxnSp>
      <p:sp>
        <p:nvSpPr>
          <p:cNvPr id="101" name="TextBox 100"/>
          <p:cNvSpPr txBox="1"/>
          <p:nvPr/>
        </p:nvSpPr>
        <p:spPr>
          <a:xfrm>
            <a:off x="4495800" y="4508500"/>
            <a:ext cx="56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N12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5829300" y="4521200"/>
            <a:ext cx="56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N13</a:t>
            </a:r>
            <a:endParaRPr lang="en-US" dirty="0"/>
          </a:p>
        </p:txBody>
      </p:sp>
      <p:sp>
        <p:nvSpPr>
          <p:cNvPr id="103" name="TextBox 102"/>
          <p:cNvSpPr txBox="1"/>
          <p:nvPr/>
        </p:nvSpPr>
        <p:spPr>
          <a:xfrm>
            <a:off x="6591300" y="4508500"/>
            <a:ext cx="56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N14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127000" y="4483100"/>
            <a:ext cx="446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N8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1524000" y="4495800"/>
            <a:ext cx="446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N9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2298700" y="4483100"/>
            <a:ext cx="56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N10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3670300" y="4483100"/>
            <a:ext cx="545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N11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7950200" y="4508500"/>
            <a:ext cx="561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N15</a:t>
            </a:r>
            <a:endParaRPr lang="en-US" dirty="0"/>
          </a:p>
        </p:txBody>
      </p:sp>
      <p:pic>
        <p:nvPicPr>
          <p:cNvPr id="110" name="Picture 109" descr="grams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692650" y="4870450"/>
            <a:ext cx="380199" cy="361950"/>
          </a:xfrm>
          <a:prstGeom prst="rect">
            <a:avLst/>
          </a:prstGeom>
        </p:spPr>
      </p:pic>
      <p:pic>
        <p:nvPicPr>
          <p:cNvPr id="114" name="Picture 113" descr="grams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670550" y="4870450"/>
            <a:ext cx="380199" cy="361950"/>
          </a:xfrm>
          <a:prstGeom prst="rect">
            <a:avLst/>
          </a:prstGeom>
        </p:spPr>
      </p:pic>
      <p:pic>
        <p:nvPicPr>
          <p:cNvPr id="115" name="Picture 114" descr="grams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775450" y="4870450"/>
            <a:ext cx="380199" cy="361950"/>
          </a:xfrm>
          <a:prstGeom prst="rect">
            <a:avLst/>
          </a:prstGeom>
        </p:spPr>
      </p:pic>
      <p:pic>
        <p:nvPicPr>
          <p:cNvPr id="116" name="Picture 115" descr="grams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804150" y="4870450"/>
            <a:ext cx="380199" cy="361950"/>
          </a:xfrm>
          <a:prstGeom prst="rect">
            <a:avLst/>
          </a:prstGeom>
        </p:spPr>
      </p:pic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9B3-7F53-4B5B-8297-246C8D3E81AC}" type="slidenum">
              <a:rPr lang="zh-CN" altLang="en-US" smtClean="0"/>
              <a:pPr/>
              <a:t>20</a:t>
            </a:fld>
            <a:endParaRPr lang="en-US" altLang="zh-CN"/>
          </a:p>
        </p:txBody>
      </p:sp>
      <p:sp>
        <p:nvSpPr>
          <p:cNvPr id="68" name="Rectangle 67"/>
          <p:cNvSpPr/>
          <p:nvPr/>
        </p:nvSpPr>
        <p:spPr>
          <a:xfrm>
            <a:off x="1382954" y="2880311"/>
            <a:ext cx="358291" cy="338554"/>
          </a:xfrm>
          <a:prstGeom prst="rect">
            <a:avLst/>
          </a:prstGeom>
          <a:solidFill>
            <a:srgbClr val="FF8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Zapf Dingbats"/>
                <a:ea typeface="Zapf Dingbats"/>
                <a:cs typeface="Zapf Dingbats"/>
              </a:rPr>
              <a:t>✔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7923454" y="3718511"/>
            <a:ext cx="358291" cy="338554"/>
          </a:xfrm>
          <a:prstGeom prst="rect">
            <a:avLst/>
          </a:prstGeom>
          <a:solidFill>
            <a:srgbClr val="FF8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Zapf Dingbats"/>
                <a:ea typeface="Zapf Dingbats"/>
                <a:cs typeface="Zapf Dingbats"/>
              </a:rPr>
              <a:t>✔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4659554" y="3693111"/>
            <a:ext cx="358291" cy="338554"/>
          </a:xfrm>
          <a:prstGeom prst="rect">
            <a:avLst/>
          </a:prstGeom>
          <a:solidFill>
            <a:srgbClr val="FF8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latin typeface="Zapf Dingbats"/>
                <a:ea typeface="Zapf Dingbats"/>
                <a:cs typeface="Zapf Dingbats"/>
              </a:rPr>
              <a:t>✔</a:t>
            </a:r>
            <a:endParaRPr lang="en-US" dirty="0"/>
          </a:p>
        </p:txBody>
      </p:sp>
      <p:pic>
        <p:nvPicPr>
          <p:cNvPr id="82" name="Picture 81" descr="grams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949450" y="3244850"/>
            <a:ext cx="380199" cy="361950"/>
          </a:xfrm>
          <a:prstGeom prst="rect">
            <a:avLst/>
          </a:prstGeom>
        </p:spPr>
      </p:pic>
      <p:pic>
        <p:nvPicPr>
          <p:cNvPr id="83" name="Picture 82" descr="grams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238750" y="4083050"/>
            <a:ext cx="380199" cy="361950"/>
          </a:xfrm>
          <a:prstGeom prst="rect">
            <a:avLst/>
          </a:prstGeom>
        </p:spPr>
      </p:pic>
      <p:pic>
        <p:nvPicPr>
          <p:cNvPr id="85" name="Picture 84" descr="grams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346950" y="4095750"/>
            <a:ext cx="380199" cy="36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218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218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0" grpId="0" animBg="1"/>
      <p:bldP spid="7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Cost/Benefit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89163"/>
            <a:ext cx="8293100" cy="30686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Effects of pushing index down</a:t>
            </a:r>
          </a:p>
          <a:p>
            <a:pPr lvl="1"/>
            <a:r>
              <a:rPr lang="en-US" dirty="0" smtClean="0">
                <a:sym typeface="Wingdings"/>
              </a:rPr>
              <a:t>Increase space cost</a:t>
            </a:r>
          </a:p>
          <a:p>
            <a:pPr lvl="1"/>
            <a:r>
              <a:rPr lang="en-US" dirty="0" smtClean="0">
                <a:sym typeface="Wingdings"/>
              </a:rPr>
              <a:t>Increase or decrease average query time</a:t>
            </a:r>
          </a:p>
          <a:p>
            <a:r>
              <a:rPr lang="en-US" dirty="0" smtClean="0">
                <a:sym typeface="Wingdings"/>
              </a:rPr>
              <a:t>Typically</a:t>
            </a:r>
          </a:p>
          <a:p>
            <a:pPr lvl="1"/>
            <a:r>
              <a:rPr lang="en-US" dirty="0" smtClean="0">
                <a:sym typeface="Wingdings"/>
              </a:rPr>
              <a:t>Higher levels: good to push index down</a:t>
            </a:r>
          </a:p>
          <a:p>
            <a:pPr lvl="1"/>
            <a:r>
              <a:rPr lang="en-US" dirty="0" smtClean="0">
                <a:sym typeface="Wingdings"/>
              </a:rPr>
              <a:t>Intermediate levels: unclear whether to push it down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Supporting Location-Based Approximate-Keyword Queries                                                ACM SIGSPATIAL GIS 2010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9B3-7F53-4B5B-8297-246C8D3E81AC}" type="slidenum">
              <a:rPr lang="zh-CN" altLang="en-US" smtClean="0"/>
              <a:pPr/>
              <a:t>21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Algorithm 3: Exploiting Frequency Distribution of Keywords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Supporting Location-Based Approximate-Keyword Queries                                                ACM SIGSPATIAL GIS 2010</a:t>
            </a:r>
            <a:endParaRPr lang="en-US" altLang="zh-CN"/>
          </a:p>
        </p:txBody>
      </p:sp>
      <p:pic>
        <p:nvPicPr>
          <p:cNvPr id="5" name="Picture 4" descr="arc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053765" y="1879600"/>
            <a:ext cx="5380789" cy="444499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9B3-7F53-4B5B-8297-246C8D3E81AC}" type="slidenum">
              <a:rPr lang="zh-CN" altLang="en-US" smtClean="0"/>
              <a:pPr/>
              <a:t>22</a:t>
            </a:fld>
            <a:endParaRPr lang="en-US" altLang="zh-CN"/>
          </a:p>
        </p:txBody>
      </p:sp>
      <p:sp>
        <p:nvSpPr>
          <p:cNvPr id="7" name="TextBox 6"/>
          <p:cNvSpPr txBox="1"/>
          <p:nvPr/>
        </p:nvSpPr>
        <p:spPr>
          <a:xfrm>
            <a:off x="6248810" y="2273300"/>
            <a:ext cx="2160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(Spatial-Approximate Nodes)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337710" y="3276600"/>
            <a:ext cx="1895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(Spatial-Keyword Nodes)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89163"/>
            <a:ext cx="8293100" cy="37036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Settings</a:t>
            </a:r>
          </a:p>
          <a:p>
            <a:pPr lvl="1"/>
            <a:r>
              <a:rPr lang="en-US" dirty="0" smtClean="0"/>
              <a:t>Four-core Intel Xeon E5520 2.26Ghz </a:t>
            </a:r>
          </a:p>
          <a:p>
            <a:pPr lvl="1"/>
            <a:r>
              <a:rPr lang="en-US" dirty="0" smtClean="0"/>
              <a:t>12GB of RAM</a:t>
            </a:r>
          </a:p>
          <a:p>
            <a:pPr lvl="1"/>
            <a:r>
              <a:rPr lang="en-US" dirty="0" err="1" smtClean="0"/>
              <a:t>Ubuntu</a:t>
            </a:r>
            <a:r>
              <a:rPr lang="en-US" dirty="0" smtClean="0"/>
              <a:t> OS</a:t>
            </a:r>
          </a:p>
          <a:p>
            <a:pPr lvl="1"/>
            <a:r>
              <a:rPr lang="en-US" dirty="0" smtClean="0"/>
              <a:t>C++ implementation </a:t>
            </a:r>
          </a:p>
          <a:p>
            <a:pPr lvl="1"/>
            <a:r>
              <a:rPr lang="en-US" dirty="0" smtClean="0"/>
              <a:t>LBAK-tree in main memory</a:t>
            </a:r>
          </a:p>
          <a:p>
            <a:pPr lvl="1"/>
            <a:r>
              <a:rPr lang="en-US" dirty="0" smtClean="0"/>
              <a:t>Keyword-frequency threshold = 1</a:t>
            </a:r>
          </a:p>
          <a:p>
            <a:pPr lvl="1"/>
            <a:r>
              <a:rPr lang="en-US" dirty="0" smtClean="0"/>
              <a:t>R*-tree </a:t>
            </a:r>
            <a:r>
              <a:rPr lang="en-US" dirty="0" err="1" smtClean="0"/>
              <a:t>fanout</a:t>
            </a:r>
            <a:r>
              <a:rPr lang="en-US" dirty="0" smtClean="0"/>
              <a:t> = 40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Supporting Location-Based Approximate-Keyword Queries                                                ACM SIGSPATIAL GIS 2010</a:t>
            </a:r>
            <a:endParaRPr lang="en-US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9B3-7F53-4B5B-8297-246C8D3E81AC}" type="slidenum">
              <a:rPr lang="zh-CN" altLang="en-US" smtClean="0"/>
              <a:pPr/>
              <a:t>23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89163"/>
            <a:ext cx="8293100" cy="41862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000" dirty="0" smtClean="0"/>
              <a:t>Dataset</a:t>
            </a:r>
          </a:p>
          <a:p>
            <a:pPr lvl="1"/>
            <a:r>
              <a:rPr lang="en-US" sz="1800" dirty="0" err="1" smtClean="0"/>
              <a:t>CoPhIR</a:t>
            </a:r>
            <a:r>
              <a:rPr lang="en-US" sz="1800" dirty="0" smtClean="0"/>
              <a:t> Test Collection (</a:t>
            </a:r>
            <a:r>
              <a:rPr lang="en-US" sz="1800" dirty="0" err="1" smtClean="0"/>
              <a:t>CoPhIR</a:t>
            </a:r>
            <a:r>
              <a:rPr lang="en-US" sz="1800" dirty="0" smtClean="0"/>
              <a:t>)</a:t>
            </a:r>
          </a:p>
          <a:p>
            <a:pPr lvl="2"/>
            <a:r>
              <a:rPr lang="en-US" sz="1800" dirty="0" smtClean="0"/>
              <a:t>3.75 million objects</a:t>
            </a:r>
          </a:p>
          <a:p>
            <a:pPr lvl="2"/>
            <a:r>
              <a:rPr lang="en-US" sz="1800" dirty="0" smtClean="0"/>
              <a:t>Raw data size: 500MB</a:t>
            </a:r>
          </a:p>
          <a:p>
            <a:pPr lvl="1"/>
            <a:r>
              <a:rPr lang="en-US" sz="1800" dirty="0" smtClean="0"/>
              <a:t>Business listings (Business)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2"/>
            <a:r>
              <a:rPr lang="en-US" sz="1800" dirty="0" smtClean="0"/>
              <a:t>20.4 million business listings in the U.S</a:t>
            </a:r>
          </a:p>
          <a:p>
            <a:pPr lvl="2"/>
            <a:r>
              <a:rPr lang="en-US" sz="1800" dirty="0" smtClean="0"/>
              <a:t>Raw data size: 4GB</a:t>
            </a:r>
          </a:p>
          <a:p>
            <a:r>
              <a:rPr lang="en-US" sz="2000" dirty="0" smtClean="0"/>
              <a:t>Queries</a:t>
            </a:r>
          </a:p>
          <a:p>
            <a:pPr lvl="1"/>
            <a:r>
              <a:rPr lang="en-US" sz="1800" dirty="0" smtClean="0"/>
              <a:t>10,000 queries for each dataset</a:t>
            </a:r>
          </a:p>
          <a:p>
            <a:pPr lvl="1"/>
            <a:r>
              <a:rPr lang="en-US" sz="1800" dirty="0" smtClean="0"/>
              <a:t>30km-by-30km query window around randomly selected object</a:t>
            </a:r>
          </a:p>
          <a:p>
            <a:pPr lvl="1"/>
            <a:r>
              <a:rPr lang="en-US" sz="1800" dirty="0" smtClean="0"/>
              <a:t>Randomly chose two keywords of the randomly chosen object</a:t>
            </a:r>
          </a:p>
          <a:p>
            <a:pPr lvl="1"/>
            <a:r>
              <a:rPr lang="en-US" sz="1800" dirty="0" smtClean="0"/>
              <a:t>Normalized edit-distance of 0.8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Supporting Location-Based Approximate-Keyword Queries                                                ACM SIGSPATIAL GIS 2010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9B3-7F53-4B5B-8297-246C8D3E81AC}" type="slidenum">
              <a:rPr lang="zh-CN" altLang="en-US" smtClean="0"/>
              <a:pPr/>
              <a:t>24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2595563"/>
            <a:ext cx="8293100" cy="19002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200" dirty="0" smtClean="0"/>
              <a:t>FL: fixed-level approach </a:t>
            </a:r>
          </a:p>
          <a:p>
            <a:pPr lvl="1"/>
            <a:r>
              <a:rPr lang="en-US" sz="2200" dirty="0" smtClean="0"/>
              <a:t>e.g.,“FL-0” approximate indexes are at the root level</a:t>
            </a:r>
          </a:p>
          <a:p>
            <a:r>
              <a:rPr lang="en-US" sz="2200" dirty="0" smtClean="0"/>
              <a:t>VL: variable-level approach</a:t>
            </a:r>
          </a:p>
          <a:p>
            <a:r>
              <a:rPr lang="en-US" sz="2200" dirty="0" smtClean="0"/>
              <a:t>VLF: variable-level approach exploiting keyword-frequencies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Supporting Location-Based Approximate-Keyword Queries                                                ACM SIGSPATIAL GIS 2010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9B3-7F53-4B5B-8297-246C8D3E81AC}" type="slidenum">
              <a:rPr lang="zh-CN" altLang="en-US" smtClean="0"/>
              <a:pPr/>
              <a:t>25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MHR-Tree*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Supporting Location-Based Approximate-Keyword Queries                                                ACM SIGSPATIAL GIS 2010</a:t>
            </a:r>
            <a:endParaRPr lang="en-US" altLang="zh-CN" dirty="0"/>
          </a:p>
        </p:txBody>
      </p:sp>
      <p:sp>
        <p:nvSpPr>
          <p:cNvPr id="5" name="Rectangle 4"/>
          <p:cNvSpPr/>
          <p:nvPr/>
        </p:nvSpPr>
        <p:spPr>
          <a:xfrm>
            <a:off x="673100" y="6163102"/>
            <a:ext cx="7772400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smtClean="0"/>
              <a:t>* B. Yao, F. Li, M. </a:t>
            </a:r>
            <a:r>
              <a:rPr lang="en-US" sz="1200" dirty="0" err="1" smtClean="0"/>
              <a:t>Hadjieleftheriou</a:t>
            </a:r>
            <a:r>
              <a:rPr lang="en-US" sz="1200" dirty="0" smtClean="0"/>
              <a:t>, and K. </a:t>
            </a:r>
            <a:r>
              <a:rPr lang="en-US" sz="1200" dirty="0" err="1" smtClean="0"/>
              <a:t>Hou</a:t>
            </a:r>
            <a:r>
              <a:rPr lang="en-US" sz="1200" dirty="0" smtClean="0"/>
              <a:t>. Approximate string search in spatial databases. In ICDE, 2010</a:t>
            </a:r>
            <a:endParaRPr lang="en-US" sz="1200" dirty="0"/>
          </a:p>
        </p:txBody>
      </p:sp>
      <p:pic>
        <p:nvPicPr>
          <p:cNvPr id="8" name="Content Placeholder 7" descr="Screen shot 2010-10-25 at 8.09.10 PM.png"/>
          <p:cNvPicPr>
            <a:picLocks noGrp="1" noChangeAspect="1"/>
          </p:cNvPicPr>
          <p:nvPr>
            <p:ph idx="1"/>
          </p:nvPr>
        </p:nvPicPr>
        <p:blipFill>
          <a:blip r:embed="rId3"/>
          <a:srcRect l="-2567" r="-2567"/>
          <a:stretch>
            <a:fillRect/>
          </a:stretch>
        </p:blipFill>
        <p:spPr>
          <a:xfrm>
            <a:off x="723900" y="2938463"/>
            <a:ext cx="7759700" cy="3039117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9B3-7F53-4B5B-8297-246C8D3E81AC}" type="slidenum">
              <a:rPr lang="zh-CN" altLang="en-US" smtClean="0"/>
              <a:pPr/>
              <a:t>26</a:t>
            </a:fld>
            <a:endParaRPr lang="en-US" altLang="zh-CN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23900" y="1983581"/>
            <a:ext cx="7759700" cy="696119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/>
          <a:p>
            <a:pPr marL="346075" indent="-346075" defTabSz="803275" eaLnBrk="0" hangingPunct="0">
              <a:lnSpc>
                <a:spcPct val="85000"/>
              </a:lnSpc>
              <a:spcBef>
                <a:spcPct val="35000"/>
              </a:spcBef>
              <a:buClr>
                <a:srgbClr val="000066"/>
              </a:buClr>
              <a:buSzPct val="70000"/>
              <a:buFont typeface="Wingdings" charset="2"/>
              <a:buChar char="m"/>
            </a:pPr>
            <a:r>
              <a:rPr lang="en-US" sz="1800" dirty="0" smtClean="0">
                <a:solidFill>
                  <a:srgbClr val="FF0000"/>
                </a:solidFill>
              </a:rPr>
              <a:t>Maximum recall for MHR-Tree that we achieved is around 50%</a:t>
            </a:r>
          </a:p>
          <a:p>
            <a:pPr marL="346075" indent="-346075" defTabSz="803275" eaLnBrk="0" hangingPunct="0">
              <a:lnSpc>
                <a:spcPct val="85000"/>
              </a:lnSpc>
              <a:spcBef>
                <a:spcPct val="35000"/>
              </a:spcBef>
              <a:buClr>
                <a:srgbClr val="000066"/>
              </a:buClr>
              <a:buSzPct val="70000"/>
              <a:buFont typeface="Wingdings" charset="2"/>
              <a:buChar char="m"/>
            </a:pPr>
            <a:r>
              <a:rPr lang="en-US" sz="1800" dirty="0" smtClean="0">
                <a:solidFill>
                  <a:srgbClr val="FF0000"/>
                </a:solidFill>
              </a:rPr>
              <a:t>LBAK-</a:t>
            </a:r>
            <a:r>
              <a:rPr lang="en-US" sz="1800" smtClean="0">
                <a:solidFill>
                  <a:srgbClr val="FF0000"/>
                </a:solidFill>
              </a:rPr>
              <a:t>Tree recall </a:t>
            </a:r>
            <a:r>
              <a:rPr lang="en-US" sz="1800" dirty="0" smtClean="0">
                <a:solidFill>
                  <a:srgbClr val="FF0000"/>
                </a:solidFill>
              </a:rPr>
              <a:t>is 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Size &amp; Query Time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Supporting Location-Based Approximate-Keyword Queries                                                ACM SIGSPATIAL GIS 2010</a:t>
            </a:r>
            <a:endParaRPr lang="en-US" altLang="zh-C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9B3-7F53-4B5B-8297-246C8D3E81AC}" type="slidenum">
              <a:rPr lang="zh-CN" altLang="en-US" smtClean="0"/>
              <a:pPr/>
              <a:t>27</a:t>
            </a:fld>
            <a:endParaRPr lang="en-US" altLang="zh-CN"/>
          </a:p>
        </p:txBody>
      </p:sp>
      <p:pic>
        <p:nvPicPr>
          <p:cNvPr id="11" name="Picture 10" descr="Screen shot 2010-10-28 at 1.48.1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387600"/>
            <a:ext cx="3928321" cy="2834640"/>
          </a:xfrm>
          <a:prstGeom prst="rect">
            <a:avLst/>
          </a:prstGeom>
        </p:spPr>
      </p:pic>
      <p:pic>
        <p:nvPicPr>
          <p:cNvPr id="12" name="Picture 11" descr="Screen shot 2010-10-28 at 1.50.20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204" y="2286000"/>
            <a:ext cx="3931920" cy="29730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06800" y="6121400"/>
            <a:ext cx="1807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Times New Roman"/>
                <a:cs typeface="Times New Roman"/>
              </a:rPr>
              <a:t>Business Listings</a:t>
            </a:r>
            <a:endParaRPr lang="en-US"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Scalability: Query Time vs. VLF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Supporting Location-Based Approximate-Keyword Queries                                                ACM SIGSPATIAL GIS 2010</a:t>
            </a: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9B3-7F53-4B5B-8297-246C8D3E81AC}" type="slidenum">
              <a:rPr lang="zh-CN" altLang="en-US" smtClean="0"/>
              <a:pPr/>
              <a:t>28</a:t>
            </a:fld>
            <a:endParaRPr lang="en-US" altLang="zh-CN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81000" y="2189163"/>
            <a:ext cx="8293100" cy="4143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1800" dirty="0" smtClean="0"/>
              <a:t>Used space budge: minimum index size for VLF to achieve best query time</a:t>
            </a:r>
          </a:p>
          <a:p>
            <a:pPr>
              <a:buNone/>
            </a:pPr>
            <a:endParaRPr lang="en-US" sz="1800" dirty="0"/>
          </a:p>
        </p:txBody>
      </p:sp>
      <p:pic>
        <p:nvPicPr>
          <p:cNvPr id="11" name="Picture 10" descr="Screen shot 2010-10-28 at 1.52.3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626081"/>
            <a:ext cx="4400549" cy="34000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06800" y="6121400"/>
            <a:ext cx="1807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Times New Roman"/>
                <a:cs typeface="Times New Roman"/>
              </a:rPr>
              <a:t>Business Listings</a:t>
            </a:r>
            <a:endParaRPr lang="en-US"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89163"/>
            <a:ext cx="8293100" cy="22558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Spatial index + Approximate index = LBAK-tree</a:t>
            </a:r>
          </a:p>
          <a:p>
            <a:pPr marL="917575" lvl="1" indent="-457200">
              <a:buFont typeface="+mj-lt"/>
              <a:buAutoNum type="arabicParenR"/>
            </a:pPr>
            <a:r>
              <a:rPr lang="en-US" dirty="0" smtClean="0"/>
              <a:t>Simple fixed-level solution</a:t>
            </a:r>
          </a:p>
          <a:p>
            <a:pPr marL="917575" lvl="1" indent="-457200">
              <a:buFont typeface="+mj-lt"/>
              <a:buAutoNum type="arabicParenR"/>
            </a:pPr>
            <a:r>
              <a:rPr lang="en-US" dirty="0" smtClean="0"/>
              <a:t>Utilizing local spatial distribution of objects</a:t>
            </a:r>
          </a:p>
          <a:p>
            <a:pPr marL="917575" lvl="1" indent="-457200">
              <a:buFont typeface="+mj-lt"/>
              <a:buAutoNum type="arabicParenR"/>
            </a:pPr>
            <a:r>
              <a:rPr lang="en-US" dirty="0" smtClean="0"/>
              <a:t>Exploiting frequency distribution of keywords 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Supporting Location-Based Approximate-Keyword Queries                                                ACM SIGSPATIAL GIS 2010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9B3-7F53-4B5B-8297-246C8D3E81AC}" type="slidenum">
              <a:rPr lang="zh-CN" altLang="en-US" smtClean="0"/>
              <a:pPr/>
              <a:t>29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Find It!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Supporting Location-Based Approximate-Keyword Queries                                                ACM SIGSPATIAL GIS 2010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9B3-7F53-4B5B-8297-246C8D3E81AC}" type="slidenum">
              <a:rPr lang="zh-CN" altLang="en-US" smtClean="0"/>
              <a:pPr/>
              <a:t>3</a:t>
            </a:fld>
            <a:endParaRPr lang="en-US" altLang="zh-CN"/>
          </a:p>
        </p:txBody>
      </p:sp>
      <p:pic>
        <p:nvPicPr>
          <p:cNvPr id="6" name="Picture 5" descr="Screen shot 2010-10-31 at 5.37.4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2124074"/>
            <a:ext cx="6115674" cy="427672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 rot="5400000" flipH="1" flipV="1">
            <a:off x="-476250" y="3016250"/>
            <a:ext cx="2654300" cy="134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16200000" flipV="1">
            <a:off x="2565400" y="3276600"/>
            <a:ext cx="2616200" cy="787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1" descr="Screen shot 2010-10-31 at 6.10.5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984750"/>
            <a:ext cx="4114800" cy="419100"/>
          </a:xfrm>
          <a:prstGeom prst="rect">
            <a:avLst/>
          </a:prstGeom>
        </p:spPr>
      </p:pic>
      <p:pic>
        <p:nvPicPr>
          <p:cNvPr id="16" name="Picture 15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6965" y="2190750"/>
            <a:ext cx="2056269" cy="194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 smtClean="0">
                <a:ea typeface="宋体" pitchFamily="2" charset="-122"/>
              </a:rPr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2070100"/>
            <a:ext cx="4025900" cy="33147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lnSpc>
                <a:spcPct val="100000"/>
              </a:lnSpc>
              <a:buNone/>
            </a:pPr>
            <a:r>
              <a:rPr lang="en-US" altLang="zh-CN" sz="2400" dirty="0" smtClean="0">
                <a:ea typeface="宋体" pitchFamily="2" charset="-122"/>
              </a:rPr>
              <a:t>This work is part of</a:t>
            </a:r>
          </a:p>
          <a:p>
            <a:pPr algn="ctr" eaLnBrk="1" hangingPunct="1">
              <a:lnSpc>
                <a:spcPct val="100000"/>
              </a:lnSpc>
              <a:buNone/>
            </a:pPr>
            <a:r>
              <a:rPr lang="en-US" altLang="zh-CN" sz="2400" b="1" dirty="0" smtClean="0">
                <a:ea typeface="宋体" pitchFamily="2" charset="-122"/>
              </a:rPr>
              <a:t>The Flamingo Project</a:t>
            </a:r>
          </a:p>
          <a:p>
            <a:pPr algn="ctr" eaLnBrk="1" hangingPunct="1">
              <a:lnSpc>
                <a:spcPct val="100000"/>
              </a:lnSpc>
              <a:buNone/>
            </a:pPr>
            <a:r>
              <a:rPr lang="en-US" altLang="zh-CN" sz="2400" b="1" dirty="0" smtClean="0">
                <a:ea typeface="宋体" pitchFamily="2" charset="-122"/>
              </a:rPr>
              <a:t>Source Code: </a:t>
            </a:r>
            <a:r>
              <a:rPr lang="en-US" altLang="zh-CN" sz="2400" dirty="0" smtClean="0">
                <a:ea typeface="宋体" pitchFamily="2" charset="-122"/>
                <a:hlinkClick r:id="rId2"/>
              </a:rPr>
              <a:t>http://flamingo.ics.uci.edu</a:t>
            </a:r>
            <a:endParaRPr lang="en-US" altLang="zh-CN" sz="2400" dirty="0" smtClean="0">
              <a:ea typeface="宋体" pitchFamily="2" charset="-122"/>
            </a:endParaRPr>
          </a:p>
          <a:p>
            <a:pPr algn="ctr" eaLnBrk="1" hangingPunct="1">
              <a:lnSpc>
                <a:spcPct val="100000"/>
              </a:lnSpc>
              <a:buNone/>
            </a:pPr>
            <a:r>
              <a:rPr lang="en-US" altLang="zh-CN" sz="2400" b="1" dirty="0" smtClean="0">
                <a:ea typeface="宋体" pitchFamily="2" charset="-122"/>
              </a:rPr>
              <a:t>Live Demo: </a:t>
            </a:r>
            <a:r>
              <a:rPr lang="en-US" altLang="zh-CN" sz="2400" dirty="0" smtClean="0">
                <a:ea typeface="宋体" pitchFamily="2" charset="-122"/>
                <a:hlinkClick r:id="rId3"/>
              </a:rPr>
              <a:t>http://flamingo.ics.uci.edu/localsearch/fuzzysearch/</a:t>
            </a:r>
            <a:endParaRPr lang="en-US" altLang="zh-CN" sz="2400" dirty="0" smtClean="0">
              <a:ea typeface="宋体" pitchFamily="2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Supporting Location-Based Approximate-Keyword Queries                                                ACM SIGSPATIAL GIS 2010</a:t>
            </a:r>
            <a:endParaRPr lang="en-US" altLang="zh-C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9B3-7F53-4B5B-8297-246C8D3E81AC}" type="slidenum">
              <a:rPr lang="zh-CN" altLang="en-US" smtClean="0"/>
              <a:pPr/>
              <a:t>30</a:t>
            </a:fld>
            <a:endParaRPr lang="en-US" altLang="zh-CN"/>
          </a:p>
        </p:txBody>
      </p:sp>
      <p:pic>
        <p:nvPicPr>
          <p:cNvPr id="6" name="Picture 5" descr="Screen shot 2010-11-01 at 9.33.44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9100" y="2057215"/>
            <a:ext cx="4704625" cy="3386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One Typo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Supporting Location-Based Approximate-Keyword Queries                                                ACM SIGSPATIAL GIS 2010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9B3-7F53-4B5B-8297-246C8D3E81AC}" type="slidenum">
              <a:rPr lang="zh-CN" altLang="en-US" smtClean="0"/>
              <a:pPr/>
              <a:t>4</a:t>
            </a:fld>
            <a:endParaRPr lang="en-US" altLang="zh-CN"/>
          </a:p>
        </p:txBody>
      </p:sp>
      <p:pic>
        <p:nvPicPr>
          <p:cNvPr id="6" name="Picture 5" descr="Screen shot 2010-10-31 at 5.36.1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801" y="1949450"/>
            <a:ext cx="6347012" cy="412115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 rot="16200000" flipV="1">
            <a:off x="2813050" y="2838450"/>
            <a:ext cx="1727200" cy="825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10800000">
            <a:off x="5435600" y="2387600"/>
            <a:ext cx="2730500" cy="1714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Screen shot 2010-11-01 at 12.03.58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0" y="4102100"/>
            <a:ext cx="4114800" cy="406400"/>
          </a:xfrm>
          <a:prstGeom prst="rect">
            <a:avLst/>
          </a:prstGeom>
        </p:spPr>
      </p:pic>
      <p:pic>
        <p:nvPicPr>
          <p:cNvPr id="17" name="Picture 16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50" y="2425700"/>
            <a:ext cx="1480589" cy="142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Supporting Location-Based Approximate-Keyword Queries                                                ACM SIGSPATIAL GIS 2010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9B3-7F53-4B5B-8297-246C8D3E81AC}" type="slidenum">
              <a:rPr lang="zh-CN" altLang="en-US" smtClean="0"/>
              <a:pPr/>
              <a:t>5</a:t>
            </a:fld>
            <a:endParaRPr lang="en-US" altLang="zh-CN"/>
          </a:p>
        </p:txBody>
      </p:sp>
      <p:pic>
        <p:nvPicPr>
          <p:cNvPr id="8" name="Picture 7" descr="Screen shot 2010-10-31 at 5.16.5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00" y="2851186"/>
            <a:ext cx="4724400" cy="357724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>
            <a:off x="5118100" y="3036222"/>
            <a:ext cx="3095733" cy="2615278"/>
          </a:xfrm>
          <a:prstGeom prst="ellipse">
            <a:avLst/>
          </a:prstGeom>
          <a:solidFill>
            <a:schemeClr val="accent1">
              <a:alpha val="3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0" name="Can 9"/>
          <p:cNvSpPr>
            <a:spLocks noChangeArrowheads="1"/>
          </p:cNvSpPr>
          <p:nvPr/>
        </p:nvSpPr>
        <p:spPr bwMode="auto">
          <a:xfrm>
            <a:off x="152400" y="2628900"/>
            <a:ext cx="3251200" cy="3595688"/>
          </a:xfrm>
          <a:prstGeom prst="can">
            <a:avLst>
              <a:gd name="adj" fmla="val 24995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Object </a:t>
            </a:r>
            <a:r>
              <a:rPr lang="en-US" sz="2000" b="1" dirty="0" smtClean="0">
                <a:solidFill>
                  <a:srgbClr val="000000"/>
                </a:solidFill>
              </a:rPr>
              <a:t>Collection</a:t>
            </a:r>
          </a:p>
          <a:p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sz="1500" dirty="0" err="1" smtClean="0">
                <a:solidFill>
                  <a:srgbClr val="FF0000"/>
                </a:solidFill>
              </a:rPr>
              <a:t>chaochi</a:t>
            </a:r>
            <a:r>
              <a:rPr lang="en-US" sz="1500" dirty="0" smtClean="0">
                <a:solidFill>
                  <a:srgbClr val="FF0000"/>
                </a:solidFill>
              </a:rPr>
              <a:t> restaurant </a:t>
            </a:r>
            <a:r>
              <a:rPr lang="en-US" sz="1500" dirty="0" smtClean="0">
                <a:solidFill>
                  <a:srgbClr val="000000"/>
                </a:solidFill>
              </a:rPr>
              <a:t>&lt;37.39, -121.87&gt;</a:t>
            </a:r>
          </a:p>
          <a:p>
            <a:r>
              <a:rPr lang="en-US" sz="1500" dirty="0" err="1" smtClean="0">
                <a:solidFill>
                  <a:srgbClr val="000000"/>
                </a:solidFill>
              </a:rPr>
              <a:t>starbucks</a:t>
            </a:r>
            <a:r>
              <a:rPr lang="en-US" sz="1500" dirty="0" smtClean="0">
                <a:solidFill>
                  <a:srgbClr val="000000"/>
                </a:solidFill>
              </a:rPr>
              <a:t> &lt;37.79, -122.40&gt;</a:t>
            </a:r>
          </a:p>
          <a:p>
            <a:r>
              <a:rPr lang="en-US" sz="1500" dirty="0" err="1" smtClean="0">
                <a:solidFill>
                  <a:srgbClr val="000000"/>
                </a:solidFill>
              </a:rPr>
              <a:t>starbucks</a:t>
            </a:r>
            <a:r>
              <a:rPr lang="en-US" sz="1500" dirty="0" smtClean="0">
                <a:solidFill>
                  <a:srgbClr val="000000"/>
                </a:solidFill>
              </a:rPr>
              <a:t> &lt;40.72, -73.99&gt;</a:t>
            </a:r>
          </a:p>
          <a:p>
            <a:r>
              <a:rPr lang="en-US" sz="1500" dirty="0" smtClean="0">
                <a:solidFill>
                  <a:srgbClr val="000000"/>
                </a:solidFill>
              </a:rPr>
              <a:t>apple </a:t>
            </a:r>
            <a:r>
              <a:rPr lang="en-US" sz="1500" dirty="0">
                <a:solidFill>
                  <a:srgbClr val="000000"/>
                </a:solidFill>
              </a:rPr>
              <a:t>s</a:t>
            </a:r>
            <a:r>
              <a:rPr lang="en-US" sz="1500" dirty="0" smtClean="0">
                <a:solidFill>
                  <a:srgbClr val="000000"/>
                </a:solidFill>
              </a:rPr>
              <a:t>tore </a:t>
            </a:r>
            <a:r>
              <a:rPr lang="en-US" sz="1500" dirty="0">
                <a:solidFill>
                  <a:srgbClr val="000000"/>
                </a:solidFill>
              </a:rPr>
              <a:t>&lt;44.59, -92.99&gt;</a:t>
            </a:r>
            <a:endParaRPr lang="en-US" sz="1500" dirty="0" smtClean="0">
              <a:solidFill>
                <a:srgbClr val="000000"/>
              </a:solidFill>
            </a:endParaRPr>
          </a:p>
          <a:p>
            <a:r>
              <a:rPr lang="en-US" sz="1500" dirty="0" err="1">
                <a:solidFill>
                  <a:srgbClr val="000000"/>
                </a:solidFill>
              </a:rPr>
              <a:t>s</a:t>
            </a:r>
            <a:r>
              <a:rPr lang="en-US" sz="1500" dirty="0" err="1" smtClean="0">
                <a:solidFill>
                  <a:srgbClr val="000000"/>
                </a:solidFill>
              </a:rPr>
              <a:t>am’s</a:t>
            </a:r>
            <a:r>
              <a:rPr lang="en-US" sz="1500" dirty="0" smtClean="0">
                <a:solidFill>
                  <a:srgbClr val="000000"/>
                </a:solidFill>
              </a:rPr>
              <a:t> club </a:t>
            </a:r>
            <a:r>
              <a:rPr lang="en-US" sz="1500" dirty="0">
                <a:solidFill>
                  <a:srgbClr val="000000"/>
                </a:solidFill>
              </a:rPr>
              <a:t>&lt;43.59, -116.47&gt;</a:t>
            </a:r>
          </a:p>
          <a:p>
            <a:r>
              <a:rPr lang="en-US" altLang="zh-CN" sz="1500" dirty="0">
                <a:solidFill>
                  <a:srgbClr val="000000"/>
                </a:solidFill>
                <a:ea typeface="宋体" charset="-122"/>
              </a:rPr>
              <a:t>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600" y="2133600"/>
            <a:ext cx="4762500" cy="5847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Find objects in “San Jose” with keywords </a:t>
            </a:r>
            <a:r>
              <a:rPr lang="en-US" dirty="0" smtClean="0">
                <a:solidFill>
                  <a:srgbClr val="008000"/>
                </a:solidFill>
              </a:rPr>
              <a:t>similar to </a:t>
            </a:r>
            <a:r>
              <a:rPr lang="en-US" dirty="0" smtClean="0"/>
              <a:t>“</a:t>
            </a:r>
            <a:r>
              <a:rPr lang="en-US" dirty="0" err="1" smtClean="0">
                <a:solidFill>
                  <a:srgbClr val="FF0000"/>
                </a:solidFill>
              </a:rPr>
              <a:t>chochi</a:t>
            </a:r>
            <a:r>
              <a:rPr lang="en-US" dirty="0" smtClean="0"/>
              <a:t>” &amp;  “</a:t>
            </a:r>
            <a:r>
              <a:rPr lang="en-US" dirty="0" err="1" smtClean="0">
                <a:solidFill>
                  <a:srgbClr val="FF0000"/>
                </a:solidFill>
              </a:rPr>
              <a:t>resturant</a:t>
            </a:r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 dirty="0" smtClean="0"/>
              <a:t>Preliminaries: Location-Based Keyword Search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89163"/>
            <a:ext cx="8293100" cy="45243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1800" dirty="0" smtClean="0"/>
              <a:t>Find objects within a given spatial region that have a given set of keywords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Supporting Location-Based Approximate-Keyword Queries                                                ACM SIGSPATIAL GIS 2010</a:t>
            </a:r>
            <a:endParaRPr lang="en-US" altLang="zh-CN"/>
          </a:p>
        </p:txBody>
      </p:sp>
      <p:pic>
        <p:nvPicPr>
          <p:cNvPr id="9" name="Picture 8" descr="tree2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908050" y="3282950"/>
            <a:ext cx="7150100" cy="3213100"/>
          </a:xfrm>
          <a:prstGeom prst="rect">
            <a:avLst/>
          </a:prstGeom>
        </p:spPr>
      </p:pic>
      <p:pic>
        <p:nvPicPr>
          <p:cNvPr id="10" name="Picture 9" descr="text2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965200" y="3397250"/>
            <a:ext cx="7010400" cy="2679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21400" y="2857212"/>
            <a:ext cx="2844800" cy="5847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Augment a hierarchal spatial index with textual information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9B3-7F53-4B5B-8297-246C8D3E81AC}" type="slidenum">
              <a:rPr lang="zh-CN" altLang="en-US" smtClean="0"/>
              <a:pPr/>
              <a:t>6</a:t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28675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Preliminaries: Approximate String Search</a:t>
            </a:r>
            <a:endParaRPr lang="en-US" altLang="zh-CN" b="1" dirty="0" smtClean="0">
              <a:ea typeface="宋体" pitchFamily="2" charset="-122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Supporting Location-Based Approximate-Keyword Queries                                                ACM SIGSPATIAL GIS 2010</a:t>
            </a:r>
            <a:endParaRPr lang="en-US" altLang="zh-CN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BE59-C0E0-4540-936F-66CA95DD790D}" type="slidenum">
              <a:rPr lang="zh-CN" altLang="en-US" smtClean="0"/>
              <a:pPr/>
              <a:t>7</a:t>
            </a:fld>
            <a:endParaRPr lang="en-US" altLang="zh-CN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699125" y="4087813"/>
            <a:ext cx="22288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lnSpc>
                <a:spcPct val="75000"/>
              </a:lnSpc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altLang="zh-CN">
                <a:ea typeface="宋体" charset="-122"/>
                <a:cs typeface="宋体" charset="-122"/>
              </a:rPr>
              <a:t>…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5622925" y="3683000"/>
            <a:ext cx="222885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altLang="zh-CN" b="1" dirty="0" smtClean="0">
                <a:solidFill>
                  <a:srgbClr val="0066FF"/>
                </a:solidFill>
              </a:rPr>
              <a:t> </a:t>
            </a:r>
            <a:r>
              <a:rPr lang="en-US" altLang="zh-CN" b="1" dirty="0" err="1" smtClean="0">
                <a:solidFill>
                  <a:srgbClr val="0066FF"/>
                </a:solidFill>
              </a:rPr>
              <a:t>chaochi</a:t>
            </a:r>
            <a:endParaRPr lang="zh-CN" altLang="en-US" b="1" dirty="0" smtClean="0">
              <a:solidFill>
                <a:srgbClr val="0066FF"/>
              </a:solidFill>
              <a:ea typeface="宋体" charset="-122"/>
            </a:endParaRPr>
          </a:p>
          <a:p>
            <a:endParaRPr lang="en-US" altLang="zh-CN" dirty="0">
              <a:ea typeface="宋体" charset="-122"/>
              <a:cs typeface="宋体" charset="-122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5699125" y="3330575"/>
            <a:ext cx="2228850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75000"/>
              </a:lnSpc>
              <a:buClr>
                <a:schemeClr val="bg2"/>
              </a:buClr>
              <a:buSzPct val="75000"/>
            </a:pPr>
            <a:r>
              <a:rPr lang="en-US" altLang="zh-CN" dirty="0" err="1" smtClean="0">
                <a:ea typeface="宋体" charset="-122"/>
                <a:cs typeface="宋体" charset="-122"/>
              </a:rPr>
              <a:t>chucho</a:t>
            </a:r>
            <a:endParaRPr lang="en-US" altLang="zh-CN" dirty="0">
              <a:ea typeface="宋体" charset="-122"/>
              <a:cs typeface="宋体" charset="-122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699125" y="2954338"/>
            <a:ext cx="222885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lnSpc>
                <a:spcPct val="75000"/>
              </a:lnSpc>
              <a:buClr>
                <a:schemeClr val="bg2"/>
              </a:buClr>
              <a:buSzPct val="75000"/>
              <a:buFont typeface="Wingdings" charset="2"/>
              <a:buNone/>
            </a:pPr>
            <a:r>
              <a:rPr lang="en-US" altLang="zh-CN" dirty="0" smtClean="0">
                <a:ea typeface="宋体" charset="-122"/>
                <a:cs typeface="宋体" charset="-122"/>
              </a:rPr>
              <a:t>church</a:t>
            </a:r>
            <a:endParaRPr lang="en-US" altLang="zh-CN" dirty="0">
              <a:ea typeface="宋体" charset="-122"/>
              <a:cs typeface="宋体" charset="-122"/>
            </a:endParaRPr>
          </a:p>
        </p:txBody>
      </p:sp>
      <p:sp>
        <p:nvSpPr>
          <p:cNvPr id="31" name="Line 12"/>
          <p:cNvSpPr>
            <a:spLocks noChangeShapeType="1"/>
          </p:cNvSpPr>
          <p:nvPr/>
        </p:nvSpPr>
        <p:spPr bwMode="auto">
          <a:xfrm>
            <a:off x="5699125" y="3330575"/>
            <a:ext cx="222885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14"/>
          <p:cNvSpPr>
            <a:spLocks noChangeShapeType="1"/>
          </p:cNvSpPr>
          <p:nvPr/>
        </p:nvSpPr>
        <p:spPr bwMode="auto">
          <a:xfrm>
            <a:off x="5695950" y="2952750"/>
            <a:ext cx="3175" cy="149225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15"/>
          <p:cNvSpPr>
            <a:spLocks noChangeShapeType="1"/>
          </p:cNvSpPr>
          <p:nvPr/>
        </p:nvSpPr>
        <p:spPr bwMode="auto">
          <a:xfrm flipH="1">
            <a:off x="7908925" y="2946400"/>
            <a:ext cx="12700" cy="14986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16"/>
          <p:cNvSpPr>
            <a:spLocks noChangeShapeType="1"/>
          </p:cNvSpPr>
          <p:nvPr/>
        </p:nvSpPr>
        <p:spPr bwMode="auto">
          <a:xfrm>
            <a:off x="5699125" y="3709988"/>
            <a:ext cx="222885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17"/>
          <p:cNvSpPr>
            <a:spLocks noChangeShapeType="1"/>
          </p:cNvSpPr>
          <p:nvPr/>
        </p:nvSpPr>
        <p:spPr bwMode="auto">
          <a:xfrm>
            <a:off x="5699125" y="4087813"/>
            <a:ext cx="222885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457200" y="3644900"/>
            <a:ext cx="1981200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Query </a:t>
            </a:r>
            <a:r>
              <a:rPr lang="en-US" altLang="zh-CN" sz="2400" b="1" i="1" dirty="0" err="1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q</a:t>
            </a:r>
            <a:r>
              <a:rPr lang="en-US" altLang="zh-CN" sz="2400" b="1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 err="1" smtClean="0">
                <a:solidFill>
                  <a:srgbClr val="000000"/>
                </a:solidFill>
                <a:ea typeface="宋体" charset="-122"/>
                <a:cs typeface="宋体" charset="-122"/>
              </a:rPr>
              <a:t>chochi</a:t>
            </a:r>
            <a:endParaRPr lang="en-US" altLang="zh-CN" sz="2400" b="1" dirty="0">
              <a:solidFill>
                <a:srgbClr val="000000"/>
              </a:solidFill>
              <a:latin typeface="Arial" charset="0"/>
              <a:ea typeface="宋体" charset="-122"/>
              <a:cs typeface="宋体" charset="-122"/>
            </a:endParaRPr>
          </a:p>
        </p:txBody>
      </p:sp>
      <p:grpSp>
        <p:nvGrpSpPr>
          <p:cNvPr id="41" name="Group 21"/>
          <p:cNvGrpSpPr>
            <a:grpSpLocks/>
          </p:cNvGrpSpPr>
          <p:nvPr/>
        </p:nvGrpSpPr>
        <p:grpSpPr bwMode="auto">
          <a:xfrm>
            <a:off x="990600" y="2120900"/>
            <a:ext cx="800100" cy="1312863"/>
            <a:chOff x="1232" y="936"/>
            <a:chExt cx="301" cy="656"/>
          </a:xfrm>
        </p:grpSpPr>
        <p:grpSp>
          <p:nvGrpSpPr>
            <p:cNvPr id="42" name="Group 22"/>
            <p:cNvGrpSpPr>
              <a:grpSpLocks/>
            </p:cNvGrpSpPr>
            <p:nvPr/>
          </p:nvGrpSpPr>
          <p:grpSpPr bwMode="auto">
            <a:xfrm>
              <a:off x="1232" y="993"/>
              <a:ext cx="301" cy="599"/>
              <a:chOff x="1167" y="847"/>
              <a:chExt cx="301" cy="599"/>
            </a:xfrm>
          </p:grpSpPr>
          <p:sp>
            <p:nvSpPr>
              <p:cNvPr id="46" name="Freeform 23"/>
              <p:cNvSpPr>
                <a:spLocks/>
              </p:cNvSpPr>
              <p:nvPr/>
            </p:nvSpPr>
            <p:spPr bwMode="auto">
              <a:xfrm>
                <a:off x="1263" y="881"/>
                <a:ext cx="117" cy="131"/>
              </a:xfrm>
              <a:custGeom>
                <a:avLst/>
                <a:gdLst>
                  <a:gd name="T0" fmla="*/ 4 w 472"/>
                  <a:gd name="T1" fmla="*/ 2 h 523"/>
                  <a:gd name="T2" fmla="*/ 3 w 472"/>
                  <a:gd name="T3" fmla="*/ 1 h 523"/>
                  <a:gd name="T4" fmla="*/ 2 w 472"/>
                  <a:gd name="T5" fmla="*/ 1 h 523"/>
                  <a:gd name="T6" fmla="*/ 1 w 472"/>
                  <a:gd name="T7" fmla="*/ 0 h 523"/>
                  <a:gd name="T8" fmla="*/ 1 w 472"/>
                  <a:gd name="T9" fmla="*/ 0 h 523"/>
                  <a:gd name="T10" fmla="*/ 0 w 472"/>
                  <a:gd name="T11" fmla="*/ 1 h 523"/>
                  <a:gd name="T12" fmla="*/ 0 w 472"/>
                  <a:gd name="T13" fmla="*/ 2 h 523"/>
                  <a:gd name="T14" fmla="*/ 0 w 472"/>
                  <a:gd name="T15" fmla="*/ 4 h 523"/>
                  <a:gd name="T16" fmla="*/ 0 w 472"/>
                  <a:gd name="T17" fmla="*/ 5 h 523"/>
                  <a:gd name="T18" fmla="*/ 1 w 472"/>
                  <a:gd name="T19" fmla="*/ 7 h 523"/>
                  <a:gd name="T20" fmla="*/ 2 w 472"/>
                  <a:gd name="T21" fmla="*/ 8 h 523"/>
                  <a:gd name="T22" fmla="*/ 2 w 472"/>
                  <a:gd name="T23" fmla="*/ 8 h 523"/>
                  <a:gd name="T24" fmla="*/ 3 w 472"/>
                  <a:gd name="T25" fmla="*/ 8 h 523"/>
                  <a:gd name="T26" fmla="*/ 4 w 472"/>
                  <a:gd name="T27" fmla="*/ 8 h 523"/>
                  <a:gd name="T28" fmla="*/ 5 w 472"/>
                  <a:gd name="T29" fmla="*/ 7 h 523"/>
                  <a:gd name="T30" fmla="*/ 5 w 472"/>
                  <a:gd name="T31" fmla="*/ 6 h 523"/>
                  <a:gd name="T32" fmla="*/ 5 w 472"/>
                  <a:gd name="T33" fmla="*/ 5 h 523"/>
                  <a:gd name="T34" fmla="*/ 7 w 472"/>
                  <a:gd name="T35" fmla="*/ 5 h 523"/>
                  <a:gd name="T36" fmla="*/ 7 w 472"/>
                  <a:gd name="T37" fmla="*/ 4 h 523"/>
                  <a:gd name="T38" fmla="*/ 5 w 472"/>
                  <a:gd name="T39" fmla="*/ 4 h 523"/>
                  <a:gd name="T40" fmla="*/ 4 w 472"/>
                  <a:gd name="T41" fmla="*/ 2 h 523"/>
                  <a:gd name="T42" fmla="*/ 4 w 472"/>
                  <a:gd name="T43" fmla="*/ 2 h 5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72"/>
                  <a:gd name="T67" fmla="*/ 0 h 523"/>
                  <a:gd name="T68" fmla="*/ 472 w 472"/>
                  <a:gd name="T69" fmla="*/ 523 h 5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72" h="523">
                    <a:moveTo>
                      <a:pt x="246" y="121"/>
                    </a:moveTo>
                    <a:lnTo>
                      <a:pt x="205" y="67"/>
                    </a:lnTo>
                    <a:lnTo>
                      <a:pt x="147" y="27"/>
                    </a:lnTo>
                    <a:lnTo>
                      <a:pt x="95" y="0"/>
                    </a:lnTo>
                    <a:lnTo>
                      <a:pt x="54" y="7"/>
                    </a:lnTo>
                    <a:lnTo>
                      <a:pt x="24" y="37"/>
                    </a:lnTo>
                    <a:lnTo>
                      <a:pt x="0" y="128"/>
                    </a:lnTo>
                    <a:lnTo>
                      <a:pt x="9" y="232"/>
                    </a:lnTo>
                    <a:lnTo>
                      <a:pt x="34" y="332"/>
                    </a:lnTo>
                    <a:lnTo>
                      <a:pt x="61" y="410"/>
                    </a:lnTo>
                    <a:lnTo>
                      <a:pt x="113" y="490"/>
                    </a:lnTo>
                    <a:lnTo>
                      <a:pt x="157" y="523"/>
                    </a:lnTo>
                    <a:lnTo>
                      <a:pt x="218" y="523"/>
                    </a:lnTo>
                    <a:lnTo>
                      <a:pt x="280" y="500"/>
                    </a:lnTo>
                    <a:lnTo>
                      <a:pt x="311" y="443"/>
                    </a:lnTo>
                    <a:lnTo>
                      <a:pt x="327" y="369"/>
                    </a:lnTo>
                    <a:lnTo>
                      <a:pt x="321" y="279"/>
                    </a:lnTo>
                    <a:lnTo>
                      <a:pt x="465" y="289"/>
                    </a:lnTo>
                    <a:lnTo>
                      <a:pt x="472" y="249"/>
                    </a:lnTo>
                    <a:lnTo>
                      <a:pt x="308" y="232"/>
                    </a:lnTo>
                    <a:lnTo>
                      <a:pt x="267" y="138"/>
                    </a:lnTo>
                    <a:lnTo>
                      <a:pt x="246" y="12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宋体" charset="-122"/>
                  <a:cs typeface="宋体" charset="-122"/>
                </a:endParaRPr>
              </a:p>
            </p:txBody>
          </p:sp>
          <p:sp>
            <p:nvSpPr>
              <p:cNvPr id="47" name="Freeform 24"/>
              <p:cNvSpPr>
                <a:spLocks/>
              </p:cNvSpPr>
              <p:nvPr/>
            </p:nvSpPr>
            <p:spPr bwMode="auto">
              <a:xfrm>
                <a:off x="1167" y="847"/>
                <a:ext cx="135" cy="210"/>
              </a:xfrm>
              <a:custGeom>
                <a:avLst/>
                <a:gdLst>
                  <a:gd name="T0" fmla="*/ 5 w 543"/>
                  <a:gd name="T1" fmla="*/ 0 h 839"/>
                  <a:gd name="T2" fmla="*/ 6 w 543"/>
                  <a:gd name="T3" fmla="*/ 0 h 839"/>
                  <a:gd name="T4" fmla="*/ 7 w 543"/>
                  <a:gd name="T5" fmla="*/ 0 h 839"/>
                  <a:gd name="T6" fmla="*/ 7 w 543"/>
                  <a:gd name="T7" fmla="*/ 1 h 839"/>
                  <a:gd name="T8" fmla="*/ 8 w 543"/>
                  <a:gd name="T9" fmla="*/ 1 h 839"/>
                  <a:gd name="T10" fmla="*/ 8 w 543"/>
                  <a:gd name="T11" fmla="*/ 2 h 839"/>
                  <a:gd name="T12" fmla="*/ 7 w 543"/>
                  <a:gd name="T13" fmla="*/ 2 h 839"/>
                  <a:gd name="T14" fmla="*/ 7 w 543"/>
                  <a:gd name="T15" fmla="*/ 2 h 839"/>
                  <a:gd name="T16" fmla="*/ 7 w 543"/>
                  <a:gd name="T17" fmla="*/ 1 h 839"/>
                  <a:gd name="T18" fmla="*/ 6 w 543"/>
                  <a:gd name="T19" fmla="*/ 1 h 839"/>
                  <a:gd name="T20" fmla="*/ 5 w 543"/>
                  <a:gd name="T21" fmla="*/ 1 h 839"/>
                  <a:gd name="T22" fmla="*/ 6 w 543"/>
                  <a:gd name="T23" fmla="*/ 2 h 839"/>
                  <a:gd name="T24" fmla="*/ 6 w 543"/>
                  <a:gd name="T25" fmla="*/ 2 h 839"/>
                  <a:gd name="T26" fmla="*/ 6 w 543"/>
                  <a:gd name="T27" fmla="*/ 3 h 839"/>
                  <a:gd name="T28" fmla="*/ 5 w 543"/>
                  <a:gd name="T29" fmla="*/ 3 h 839"/>
                  <a:gd name="T30" fmla="*/ 4 w 543"/>
                  <a:gd name="T31" fmla="*/ 3 h 839"/>
                  <a:gd name="T32" fmla="*/ 4 w 543"/>
                  <a:gd name="T33" fmla="*/ 2 h 839"/>
                  <a:gd name="T34" fmla="*/ 3 w 543"/>
                  <a:gd name="T35" fmla="*/ 3 h 839"/>
                  <a:gd name="T36" fmla="*/ 2 w 543"/>
                  <a:gd name="T37" fmla="*/ 4 h 839"/>
                  <a:gd name="T38" fmla="*/ 2 w 543"/>
                  <a:gd name="T39" fmla="*/ 6 h 839"/>
                  <a:gd name="T40" fmla="*/ 1 w 543"/>
                  <a:gd name="T41" fmla="*/ 7 h 839"/>
                  <a:gd name="T42" fmla="*/ 1 w 543"/>
                  <a:gd name="T43" fmla="*/ 8 h 839"/>
                  <a:gd name="T44" fmla="*/ 1 w 543"/>
                  <a:gd name="T45" fmla="*/ 9 h 839"/>
                  <a:gd name="T46" fmla="*/ 2 w 543"/>
                  <a:gd name="T47" fmla="*/ 10 h 839"/>
                  <a:gd name="T48" fmla="*/ 4 w 543"/>
                  <a:gd name="T49" fmla="*/ 10 h 839"/>
                  <a:gd name="T50" fmla="*/ 5 w 543"/>
                  <a:gd name="T51" fmla="*/ 11 h 839"/>
                  <a:gd name="T52" fmla="*/ 6 w 543"/>
                  <a:gd name="T53" fmla="*/ 11 h 839"/>
                  <a:gd name="T54" fmla="*/ 7 w 543"/>
                  <a:gd name="T55" fmla="*/ 11 h 839"/>
                  <a:gd name="T56" fmla="*/ 8 w 543"/>
                  <a:gd name="T57" fmla="*/ 12 h 839"/>
                  <a:gd name="T58" fmla="*/ 8 w 543"/>
                  <a:gd name="T59" fmla="*/ 13 h 839"/>
                  <a:gd name="T60" fmla="*/ 8 w 543"/>
                  <a:gd name="T61" fmla="*/ 13 h 839"/>
                  <a:gd name="T62" fmla="*/ 7 w 543"/>
                  <a:gd name="T63" fmla="*/ 13 h 839"/>
                  <a:gd name="T64" fmla="*/ 6 w 543"/>
                  <a:gd name="T65" fmla="*/ 13 h 839"/>
                  <a:gd name="T66" fmla="*/ 4 w 543"/>
                  <a:gd name="T67" fmla="*/ 12 h 839"/>
                  <a:gd name="T68" fmla="*/ 2 w 543"/>
                  <a:gd name="T69" fmla="*/ 11 h 839"/>
                  <a:gd name="T70" fmla="*/ 1 w 543"/>
                  <a:gd name="T71" fmla="*/ 10 h 839"/>
                  <a:gd name="T72" fmla="*/ 0 w 543"/>
                  <a:gd name="T73" fmla="*/ 9 h 839"/>
                  <a:gd name="T74" fmla="*/ 0 w 543"/>
                  <a:gd name="T75" fmla="*/ 8 h 839"/>
                  <a:gd name="T76" fmla="*/ 0 w 543"/>
                  <a:gd name="T77" fmla="*/ 7 h 839"/>
                  <a:gd name="T78" fmla="*/ 1 w 543"/>
                  <a:gd name="T79" fmla="*/ 5 h 839"/>
                  <a:gd name="T80" fmla="*/ 2 w 543"/>
                  <a:gd name="T81" fmla="*/ 4 h 839"/>
                  <a:gd name="T82" fmla="*/ 3 w 543"/>
                  <a:gd name="T83" fmla="*/ 2 h 839"/>
                  <a:gd name="T84" fmla="*/ 4 w 543"/>
                  <a:gd name="T85" fmla="*/ 1 h 839"/>
                  <a:gd name="T86" fmla="*/ 5 w 543"/>
                  <a:gd name="T87" fmla="*/ 0 h 839"/>
                  <a:gd name="T88" fmla="*/ 5 w 543"/>
                  <a:gd name="T89" fmla="*/ 0 h 83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543"/>
                  <a:gd name="T136" fmla="*/ 0 h 839"/>
                  <a:gd name="T137" fmla="*/ 543 w 543"/>
                  <a:gd name="T138" fmla="*/ 839 h 83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543" h="839">
                    <a:moveTo>
                      <a:pt x="317" y="20"/>
                    </a:moveTo>
                    <a:lnTo>
                      <a:pt x="385" y="0"/>
                    </a:lnTo>
                    <a:lnTo>
                      <a:pt x="440" y="3"/>
                    </a:lnTo>
                    <a:lnTo>
                      <a:pt x="481" y="33"/>
                    </a:lnTo>
                    <a:lnTo>
                      <a:pt x="509" y="81"/>
                    </a:lnTo>
                    <a:lnTo>
                      <a:pt x="499" y="130"/>
                    </a:lnTo>
                    <a:lnTo>
                      <a:pt x="461" y="130"/>
                    </a:lnTo>
                    <a:lnTo>
                      <a:pt x="471" y="90"/>
                    </a:lnTo>
                    <a:lnTo>
                      <a:pt x="440" y="54"/>
                    </a:lnTo>
                    <a:lnTo>
                      <a:pt x="410" y="40"/>
                    </a:lnTo>
                    <a:lnTo>
                      <a:pt x="358" y="54"/>
                    </a:lnTo>
                    <a:lnTo>
                      <a:pt x="379" y="94"/>
                    </a:lnTo>
                    <a:lnTo>
                      <a:pt x="385" y="130"/>
                    </a:lnTo>
                    <a:lnTo>
                      <a:pt x="379" y="161"/>
                    </a:lnTo>
                    <a:lnTo>
                      <a:pt x="327" y="174"/>
                    </a:lnTo>
                    <a:lnTo>
                      <a:pt x="273" y="164"/>
                    </a:lnTo>
                    <a:lnTo>
                      <a:pt x="262" y="140"/>
                    </a:lnTo>
                    <a:lnTo>
                      <a:pt x="204" y="204"/>
                    </a:lnTo>
                    <a:lnTo>
                      <a:pt x="170" y="274"/>
                    </a:lnTo>
                    <a:lnTo>
                      <a:pt x="123" y="365"/>
                    </a:lnTo>
                    <a:lnTo>
                      <a:pt x="92" y="446"/>
                    </a:lnTo>
                    <a:lnTo>
                      <a:pt x="79" y="523"/>
                    </a:lnTo>
                    <a:lnTo>
                      <a:pt x="89" y="563"/>
                    </a:lnTo>
                    <a:lnTo>
                      <a:pt x="144" y="614"/>
                    </a:lnTo>
                    <a:lnTo>
                      <a:pt x="256" y="657"/>
                    </a:lnTo>
                    <a:lnTo>
                      <a:pt x="317" y="677"/>
                    </a:lnTo>
                    <a:lnTo>
                      <a:pt x="379" y="687"/>
                    </a:lnTo>
                    <a:lnTo>
                      <a:pt x="471" y="724"/>
                    </a:lnTo>
                    <a:lnTo>
                      <a:pt x="539" y="748"/>
                    </a:lnTo>
                    <a:lnTo>
                      <a:pt x="543" y="794"/>
                    </a:lnTo>
                    <a:lnTo>
                      <a:pt x="509" y="828"/>
                    </a:lnTo>
                    <a:lnTo>
                      <a:pt x="468" y="839"/>
                    </a:lnTo>
                    <a:lnTo>
                      <a:pt x="406" y="808"/>
                    </a:lnTo>
                    <a:lnTo>
                      <a:pt x="262" y="734"/>
                    </a:lnTo>
                    <a:lnTo>
                      <a:pt x="144" y="684"/>
                    </a:lnTo>
                    <a:lnTo>
                      <a:pt x="61" y="627"/>
                    </a:lnTo>
                    <a:lnTo>
                      <a:pt x="6" y="577"/>
                    </a:lnTo>
                    <a:lnTo>
                      <a:pt x="0" y="516"/>
                    </a:lnTo>
                    <a:lnTo>
                      <a:pt x="30" y="435"/>
                    </a:lnTo>
                    <a:lnTo>
                      <a:pt x="92" y="315"/>
                    </a:lnTo>
                    <a:lnTo>
                      <a:pt x="150" y="215"/>
                    </a:lnTo>
                    <a:lnTo>
                      <a:pt x="222" y="110"/>
                    </a:lnTo>
                    <a:lnTo>
                      <a:pt x="277" y="50"/>
                    </a:lnTo>
                    <a:lnTo>
                      <a:pt x="345" y="20"/>
                    </a:lnTo>
                    <a:lnTo>
                      <a:pt x="317" y="2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宋体" charset="-122"/>
                  <a:cs typeface="宋体" charset="-122"/>
                </a:endParaRPr>
              </a:p>
            </p:txBody>
          </p:sp>
          <p:sp>
            <p:nvSpPr>
              <p:cNvPr id="48" name="Freeform 25"/>
              <p:cNvSpPr>
                <a:spLocks/>
              </p:cNvSpPr>
              <p:nvPr/>
            </p:nvSpPr>
            <p:spPr bwMode="auto">
              <a:xfrm>
                <a:off x="1295" y="1021"/>
                <a:ext cx="71" cy="197"/>
              </a:xfrm>
              <a:custGeom>
                <a:avLst/>
                <a:gdLst>
                  <a:gd name="T0" fmla="*/ 0 w 284"/>
                  <a:gd name="T1" fmla="*/ 1 h 787"/>
                  <a:gd name="T2" fmla="*/ 1 w 284"/>
                  <a:gd name="T3" fmla="*/ 0 h 787"/>
                  <a:gd name="T4" fmla="*/ 1 w 284"/>
                  <a:gd name="T5" fmla="*/ 0 h 787"/>
                  <a:gd name="T6" fmla="*/ 2 w 284"/>
                  <a:gd name="T7" fmla="*/ 0 h 787"/>
                  <a:gd name="T8" fmla="*/ 2 w 284"/>
                  <a:gd name="T9" fmla="*/ 1 h 787"/>
                  <a:gd name="T10" fmla="*/ 3 w 284"/>
                  <a:gd name="T11" fmla="*/ 2 h 787"/>
                  <a:gd name="T12" fmla="*/ 4 w 284"/>
                  <a:gd name="T13" fmla="*/ 3 h 787"/>
                  <a:gd name="T14" fmla="*/ 4 w 284"/>
                  <a:gd name="T15" fmla="*/ 4 h 787"/>
                  <a:gd name="T16" fmla="*/ 4 w 284"/>
                  <a:gd name="T17" fmla="*/ 6 h 787"/>
                  <a:gd name="T18" fmla="*/ 4 w 284"/>
                  <a:gd name="T19" fmla="*/ 8 h 787"/>
                  <a:gd name="T20" fmla="*/ 4 w 284"/>
                  <a:gd name="T21" fmla="*/ 10 h 787"/>
                  <a:gd name="T22" fmla="*/ 4 w 284"/>
                  <a:gd name="T23" fmla="*/ 12 h 787"/>
                  <a:gd name="T24" fmla="*/ 3 w 284"/>
                  <a:gd name="T25" fmla="*/ 12 h 787"/>
                  <a:gd name="T26" fmla="*/ 2 w 284"/>
                  <a:gd name="T27" fmla="*/ 12 h 787"/>
                  <a:gd name="T28" fmla="*/ 1 w 284"/>
                  <a:gd name="T29" fmla="*/ 12 h 787"/>
                  <a:gd name="T30" fmla="*/ 1 w 284"/>
                  <a:gd name="T31" fmla="*/ 12 h 787"/>
                  <a:gd name="T32" fmla="*/ 1 w 284"/>
                  <a:gd name="T33" fmla="*/ 11 h 787"/>
                  <a:gd name="T34" fmla="*/ 0 w 284"/>
                  <a:gd name="T35" fmla="*/ 10 h 787"/>
                  <a:gd name="T36" fmla="*/ 0 w 284"/>
                  <a:gd name="T37" fmla="*/ 8 h 787"/>
                  <a:gd name="T38" fmla="*/ 0 w 284"/>
                  <a:gd name="T39" fmla="*/ 5 h 787"/>
                  <a:gd name="T40" fmla="*/ 0 w 284"/>
                  <a:gd name="T41" fmla="*/ 3 h 787"/>
                  <a:gd name="T42" fmla="*/ 0 w 284"/>
                  <a:gd name="T43" fmla="*/ 2 h 787"/>
                  <a:gd name="T44" fmla="*/ 0 w 284"/>
                  <a:gd name="T45" fmla="*/ 1 h 7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84"/>
                  <a:gd name="T70" fmla="*/ 0 h 787"/>
                  <a:gd name="T71" fmla="*/ 284 w 284"/>
                  <a:gd name="T72" fmla="*/ 787 h 78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84" h="787">
                    <a:moveTo>
                      <a:pt x="18" y="61"/>
                    </a:moveTo>
                    <a:lnTo>
                      <a:pt x="28" y="21"/>
                    </a:lnTo>
                    <a:lnTo>
                      <a:pt x="72" y="0"/>
                    </a:lnTo>
                    <a:lnTo>
                      <a:pt x="113" y="0"/>
                    </a:lnTo>
                    <a:lnTo>
                      <a:pt x="164" y="30"/>
                    </a:lnTo>
                    <a:lnTo>
                      <a:pt x="213" y="101"/>
                    </a:lnTo>
                    <a:lnTo>
                      <a:pt x="247" y="175"/>
                    </a:lnTo>
                    <a:lnTo>
                      <a:pt x="263" y="275"/>
                    </a:lnTo>
                    <a:lnTo>
                      <a:pt x="278" y="392"/>
                    </a:lnTo>
                    <a:lnTo>
                      <a:pt x="284" y="506"/>
                    </a:lnTo>
                    <a:lnTo>
                      <a:pt x="284" y="653"/>
                    </a:lnTo>
                    <a:lnTo>
                      <a:pt x="263" y="744"/>
                    </a:lnTo>
                    <a:lnTo>
                      <a:pt x="226" y="777"/>
                    </a:lnTo>
                    <a:lnTo>
                      <a:pt x="161" y="787"/>
                    </a:lnTo>
                    <a:lnTo>
                      <a:pt x="93" y="784"/>
                    </a:lnTo>
                    <a:lnTo>
                      <a:pt x="58" y="744"/>
                    </a:lnTo>
                    <a:lnTo>
                      <a:pt x="38" y="674"/>
                    </a:lnTo>
                    <a:lnTo>
                      <a:pt x="21" y="604"/>
                    </a:lnTo>
                    <a:lnTo>
                      <a:pt x="7" y="476"/>
                    </a:lnTo>
                    <a:lnTo>
                      <a:pt x="0" y="332"/>
                    </a:lnTo>
                    <a:lnTo>
                      <a:pt x="0" y="164"/>
                    </a:lnTo>
                    <a:lnTo>
                      <a:pt x="18" y="91"/>
                    </a:lnTo>
                    <a:lnTo>
                      <a:pt x="18" y="61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宋体" charset="-122"/>
                  <a:cs typeface="宋体" charset="-122"/>
                </a:endParaRPr>
              </a:p>
            </p:txBody>
          </p:sp>
          <p:sp>
            <p:nvSpPr>
              <p:cNvPr id="49" name="Freeform 26"/>
              <p:cNvSpPr>
                <a:spLocks/>
              </p:cNvSpPr>
              <p:nvPr/>
            </p:nvSpPr>
            <p:spPr bwMode="auto">
              <a:xfrm>
                <a:off x="1327" y="1026"/>
                <a:ext cx="109" cy="152"/>
              </a:xfrm>
              <a:custGeom>
                <a:avLst/>
                <a:gdLst>
                  <a:gd name="T0" fmla="*/ 1 w 434"/>
                  <a:gd name="T1" fmla="*/ 0 h 604"/>
                  <a:gd name="T2" fmla="*/ 2 w 434"/>
                  <a:gd name="T3" fmla="*/ 0 h 604"/>
                  <a:gd name="T4" fmla="*/ 3 w 434"/>
                  <a:gd name="T5" fmla="*/ 1 h 604"/>
                  <a:gd name="T6" fmla="*/ 5 w 434"/>
                  <a:gd name="T7" fmla="*/ 1 h 604"/>
                  <a:gd name="T8" fmla="*/ 6 w 434"/>
                  <a:gd name="T9" fmla="*/ 2 h 604"/>
                  <a:gd name="T10" fmla="*/ 7 w 434"/>
                  <a:gd name="T11" fmla="*/ 3 h 604"/>
                  <a:gd name="T12" fmla="*/ 7 w 434"/>
                  <a:gd name="T13" fmla="*/ 3 h 604"/>
                  <a:gd name="T14" fmla="*/ 6 w 434"/>
                  <a:gd name="T15" fmla="*/ 5 h 604"/>
                  <a:gd name="T16" fmla="*/ 5 w 434"/>
                  <a:gd name="T17" fmla="*/ 6 h 604"/>
                  <a:gd name="T18" fmla="*/ 4 w 434"/>
                  <a:gd name="T19" fmla="*/ 7 h 604"/>
                  <a:gd name="T20" fmla="*/ 3 w 434"/>
                  <a:gd name="T21" fmla="*/ 7 h 604"/>
                  <a:gd name="T22" fmla="*/ 2 w 434"/>
                  <a:gd name="T23" fmla="*/ 7 h 604"/>
                  <a:gd name="T24" fmla="*/ 2 w 434"/>
                  <a:gd name="T25" fmla="*/ 8 h 604"/>
                  <a:gd name="T26" fmla="*/ 3 w 434"/>
                  <a:gd name="T27" fmla="*/ 8 h 604"/>
                  <a:gd name="T28" fmla="*/ 4 w 434"/>
                  <a:gd name="T29" fmla="*/ 8 h 604"/>
                  <a:gd name="T30" fmla="*/ 6 w 434"/>
                  <a:gd name="T31" fmla="*/ 9 h 604"/>
                  <a:gd name="T32" fmla="*/ 5 w 434"/>
                  <a:gd name="T33" fmla="*/ 9 h 604"/>
                  <a:gd name="T34" fmla="*/ 5 w 434"/>
                  <a:gd name="T35" fmla="*/ 10 h 604"/>
                  <a:gd name="T36" fmla="*/ 4 w 434"/>
                  <a:gd name="T37" fmla="*/ 9 h 604"/>
                  <a:gd name="T38" fmla="*/ 3 w 434"/>
                  <a:gd name="T39" fmla="*/ 9 h 604"/>
                  <a:gd name="T40" fmla="*/ 2 w 434"/>
                  <a:gd name="T41" fmla="*/ 8 h 604"/>
                  <a:gd name="T42" fmla="*/ 2 w 434"/>
                  <a:gd name="T43" fmla="*/ 8 h 604"/>
                  <a:gd name="T44" fmla="*/ 2 w 434"/>
                  <a:gd name="T45" fmla="*/ 7 h 604"/>
                  <a:gd name="T46" fmla="*/ 3 w 434"/>
                  <a:gd name="T47" fmla="*/ 7 h 604"/>
                  <a:gd name="T48" fmla="*/ 4 w 434"/>
                  <a:gd name="T49" fmla="*/ 6 h 604"/>
                  <a:gd name="T50" fmla="*/ 5 w 434"/>
                  <a:gd name="T51" fmla="*/ 5 h 604"/>
                  <a:gd name="T52" fmla="*/ 6 w 434"/>
                  <a:gd name="T53" fmla="*/ 4 h 604"/>
                  <a:gd name="T54" fmla="*/ 6 w 434"/>
                  <a:gd name="T55" fmla="*/ 3 h 604"/>
                  <a:gd name="T56" fmla="*/ 5 w 434"/>
                  <a:gd name="T57" fmla="*/ 3 h 604"/>
                  <a:gd name="T58" fmla="*/ 4 w 434"/>
                  <a:gd name="T59" fmla="*/ 2 h 604"/>
                  <a:gd name="T60" fmla="*/ 2 w 434"/>
                  <a:gd name="T61" fmla="*/ 1 h 604"/>
                  <a:gd name="T62" fmla="*/ 1 w 434"/>
                  <a:gd name="T63" fmla="*/ 1 h 604"/>
                  <a:gd name="T64" fmla="*/ 1 w 434"/>
                  <a:gd name="T65" fmla="*/ 1 h 604"/>
                  <a:gd name="T66" fmla="*/ 0 w 434"/>
                  <a:gd name="T67" fmla="*/ 1 h 604"/>
                  <a:gd name="T68" fmla="*/ 1 w 434"/>
                  <a:gd name="T69" fmla="*/ 0 h 60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34"/>
                  <a:gd name="T106" fmla="*/ 0 h 604"/>
                  <a:gd name="T107" fmla="*/ 434 w 434"/>
                  <a:gd name="T108" fmla="*/ 604 h 60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34" h="604">
                    <a:moveTo>
                      <a:pt x="24" y="0"/>
                    </a:moveTo>
                    <a:lnTo>
                      <a:pt x="113" y="10"/>
                    </a:lnTo>
                    <a:lnTo>
                      <a:pt x="205" y="27"/>
                    </a:lnTo>
                    <a:lnTo>
                      <a:pt x="301" y="80"/>
                    </a:lnTo>
                    <a:lnTo>
                      <a:pt x="369" y="121"/>
                    </a:lnTo>
                    <a:lnTo>
                      <a:pt x="413" y="178"/>
                    </a:lnTo>
                    <a:lnTo>
                      <a:pt x="434" y="211"/>
                    </a:lnTo>
                    <a:lnTo>
                      <a:pt x="393" y="309"/>
                    </a:lnTo>
                    <a:lnTo>
                      <a:pt x="328" y="369"/>
                    </a:lnTo>
                    <a:lnTo>
                      <a:pt x="249" y="412"/>
                    </a:lnTo>
                    <a:lnTo>
                      <a:pt x="208" y="439"/>
                    </a:lnTo>
                    <a:lnTo>
                      <a:pt x="137" y="453"/>
                    </a:lnTo>
                    <a:lnTo>
                      <a:pt x="133" y="480"/>
                    </a:lnTo>
                    <a:lnTo>
                      <a:pt x="188" y="503"/>
                    </a:lnTo>
                    <a:lnTo>
                      <a:pt x="267" y="524"/>
                    </a:lnTo>
                    <a:lnTo>
                      <a:pt x="341" y="564"/>
                    </a:lnTo>
                    <a:lnTo>
                      <a:pt x="311" y="594"/>
                    </a:lnTo>
                    <a:lnTo>
                      <a:pt x="280" y="604"/>
                    </a:lnTo>
                    <a:lnTo>
                      <a:pt x="236" y="560"/>
                    </a:lnTo>
                    <a:lnTo>
                      <a:pt x="168" y="533"/>
                    </a:lnTo>
                    <a:lnTo>
                      <a:pt x="113" y="514"/>
                    </a:lnTo>
                    <a:lnTo>
                      <a:pt x="113" y="473"/>
                    </a:lnTo>
                    <a:lnTo>
                      <a:pt x="123" y="430"/>
                    </a:lnTo>
                    <a:lnTo>
                      <a:pt x="157" y="412"/>
                    </a:lnTo>
                    <a:lnTo>
                      <a:pt x="267" y="369"/>
                    </a:lnTo>
                    <a:lnTo>
                      <a:pt x="328" y="302"/>
                    </a:lnTo>
                    <a:lnTo>
                      <a:pt x="372" y="232"/>
                    </a:lnTo>
                    <a:lnTo>
                      <a:pt x="362" y="198"/>
                    </a:lnTo>
                    <a:lnTo>
                      <a:pt x="328" y="158"/>
                    </a:lnTo>
                    <a:lnTo>
                      <a:pt x="246" y="101"/>
                    </a:lnTo>
                    <a:lnTo>
                      <a:pt x="147" y="80"/>
                    </a:lnTo>
                    <a:lnTo>
                      <a:pt x="82" y="77"/>
                    </a:lnTo>
                    <a:lnTo>
                      <a:pt x="24" y="77"/>
                    </a:lnTo>
                    <a:lnTo>
                      <a:pt x="0" y="4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宋体" charset="-122"/>
                  <a:cs typeface="宋体" charset="-122"/>
                </a:endParaRPr>
              </a:p>
            </p:txBody>
          </p:sp>
          <p:sp>
            <p:nvSpPr>
              <p:cNvPr id="50" name="Freeform 27"/>
              <p:cNvSpPr>
                <a:spLocks/>
              </p:cNvSpPr>
              <p:nvPr/>
            </p:nvSpPr>
            <p:spPr bwMode="auto">
              <a:xfrm>
                <a:off x="1336" y="1198"/>
                <a:ext cx="132" cy="244"/>
              </a:xfrm>
              <a:custGeom>
                <a:avLst/>
                <a:gdLst>
                  <a:gd name="T0" fmla="*/ 1 w 528"/>
                  <a:gd name="T1" fmla="*/ 0 h 976"/>
                  <a:gd name="T2" fmla="*/ 0 w 528"/>
                  <a:gd name="T3" fmla="*/ 0 h 976"/>
                  <a:gd name="T4" fmla="*/ 0 w 528"/>
                  <a:gd name="T5" fmla="*/ 1 h 976"/>
                  <a:gd name="T6" fmla="*/ 1 w 528"/>
                  <a:gd name="T7" fmla="*/ 2 h 976"/>
                  <a:gd name="T8" fmla="*/ 2 w 528"/>
                  <a:gd name="T9" fmla="*/ 3 h 976"/>
                  <a:gd name="T10" fmla="*/ 4 w 528"/>
                  <a:gd name="T11" fmla="*/ 5 h 976"/>
                  <a:gd name="T12" fmla="*/ 5 w 528"/>
                  <a:gd name="T13" fmla="*/ 7 h 976"/>
                  <a:gd name="T14" fmla="*/ 5 w 528"/>
                  <a:gd name="T15" fmla="*/ 9 h 976"/>
                  <a:gd name="T16" fmla="*/ 5 w 528"/>
                  <a:gd name="T17" fmla="*/ 10 h 976"/>
                  <a:gd name="T18" fmla="*/ 4 w 528"/>
                  <a:gd name="T19" fmla="*/ 12 h 976"/>
                  <a:gd name="T20" fmla="*/ 4 w 528"/>
                  <a:gd name="T21" fmla="*/ 13 h 976"/>
                  <a:gd name="T22" fmla="*/ 3 w 528"/>
                  <a:gd name="T23" fmla="*/ 14 h 976"/>
                  <a:gd name="T24" fmla="*/ 3 w 528"/>
                  <a:gd name="T25" fmla="*/ 15 h 976"/>
                  <a:gd name="T26" fmla="*/ 4 w 528"/>
                  <a:gd name="T27" fmla="*/ 15 h 976"/>
                  <a:gd name="T28" fmla="*/ 4 w 528"/>
                  <a:gd name="T29" fmla="*/ 15 h 976"/>
                  <a:gd name="T30" fmla="*/ 5 w 528"/>
                  <a:gd name="T31" fmla="*/ 15 h 976"/>
                  <a:gd name="T32" fmla="*/ 6 w 528"/>
                  <a:gd name="T33" fmla="*/ 15 h 976"/>
                  <a:gd name="T34" fmla="*/ 7 w 528"/>
                  <a:gd name="T35" fmla="*/ 15 h 976"/>
                  <a:gd name="T36" fmla="*/ 8 w 528"/>
                  <a:gd name="T37" fmla="*/ 15 h 976"/>
                  <a:gd name="T38" fmla="*/ 8 w 528"/>
                  <a:gd name="T39" fmla="*/ 14 h 976"/>
                  <a:gd name="T40" fmla="*/ 8 w 528"/>
                  <a:gd name="T41" fmla="*/ 14 h 976"/>
                  <a:gd name="T42" fmla="*/ 6 w 528"/>
                  <a:gd name="T43" fmla="*/ 14 h 976"/>
                  <a:gd name="T44" fmla="*/ 5 w 528"/>
                  <a:gd name="T45" fmla="*/ 14 h 976"/>
                  <a:gd name="T46" fmla="*/ 4 w 528"/>
                  <a:gd name="T47" fmla="*/ 14 h 976"/>
                  <a:gd name="T48" fmla="*/ 4 w 528"/>
                  <a:gd name="T49" fmla="*/ 14 h 976"/>
                  <a:gd name="T50" fmla="*/ 5 w 528"/>
                  <a:gd name="T51" fmla="*/ 13 h 976"/>
                  <a:gd name="T52" fmla="*/ 5 w 528"/>
                  <a:gd name="T53" fmla="*/ 11 h 976"/>
                  <a:gd name="T54" fmla="*/ 6 w 528"/>
                  <a:gd name="T55" fmla="*/ 9 h 976"/>
                  <a:gd name="T56" fmla="*/ 5 w 528"/>
                  <a:gd name="T57" fmla="*/ 8 h 976"/>
                  <a:gd name="T58" fmla="*/ 5 w 528"/>
                  <a:gd name="T59" fmla="*/ 6 h 976"/>
                  <a:gd name="T60" fmla="*/ 4 w 528"/>
                  <a:gd name="T61" fmla="*/ 4 h 976"/>
                  <a:gd name="T62" fmla="*/ 3 w 528"/>
                  <a:gd name="T63" fmla="*/ 2 h 976"/>
                  <a:gd name="T64" fmla="*/ 1 w 528"/>
                  <a:gd name="T65" fmla="*/ 1 h 976"/>
                  <a:gd name="T66" fmla="*/ 1 w 528"/>
                  <a:gd name="T67" fmla="*/ 0 h 97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8"/>
                  <a:gd name="T103" fmla="*/ 0 h 976"/>
                  <a:gd name="T104" fmla="*/ 528 w 528"/>
                  <a:gd name="T105" fmla="*/ 976 h 97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8" h="976">
                    <a:moveTo>
                      <a:pt x="61" y="0"/>
                    </a:moveTo>
                    <a:lnTo>
                      <a:pt x="14" y="0"/>
                    </a:lnTo>
                    <a:lnTo>
                      <a:pt x="0" y="70"/>
                    </a:lnTo>
                    <a:lnTo>
                      <a:pt x="34" y="111"/>
                    </a:lnTo>
                    <a:lnTo>
                      <a:pt x="144" y="208"/>
                    </a:lnTo>
                    <a:lnTo>
                      <a:pt x="240" y="332"/>
                    </a:lnTo>
                    <a:lnTo>
                      <a:pt x="302" y="460"/>
                    </a:lnTo>
                    <a:lnTo>
                      <a:pt x="311" y="543"/>
                    </a:lnTo>
                    <a:lnTo>
                      <a:pt x="308" y="604"/>
                    </a:lnTo>
                    <a:lnTo>
                      <a:pt x="281" y="741"/>
                    </a:lnTo>
                    <a:lnTo>
                      <a:pt x="246" y="853"/>
                    </a:lnTo>
                    <a:lnTo>
                      <a:pt x="216" y="917"/>
                    </a:lnTo>
                    <a:lnTo>
                      <a:pt x="209" y="957"/>
                    </a:lnTo>
                    <a:lnTo>
                      <a:pt x="240" y="957"/>
                    </a:lnTo>
                    <a:lnTo>
                      <a:pt x="287" y="943"/>
                    </a:lnTo>
                    <a:lnTo>
                      <a:pt x="302" y="947"/>
                    </a:lnTo>
                    <a:lnTo>
                      <a:pt x="401" y="953"/>
                    </a:lnTo>
                    <a:lnTo>
                      <a:pt x="476" y="976"/>
                    </a:lnTo>
                    <a:lnTo>
                      <a:pt x="503" y="963"/>
                    </a:lnTo>
                    <a:lnTo>
                      <a:pt x="528" y="913"/>
                    </a:lnTo>
                    <a:lnTo>
                      <a:pt x="503" y="886"/>
                    </a:lnTo>
                    <a:lnTo>
                      <a:pt x="391" y="883"/>
                    </a:lnTo>
                    <a:lnTo>
                      <a:pt x="311" y="893"/>
                    </a:lnTo>
                    <a:lnTo>
                      <a:pt x="271" y="913"/>
                    </a:lnTo>
                    <a:lnTo>
                      <a:pt x="277" y="866"/>
                    </a:lnTo>
                    <a:lnTo>
                      <a:pt x="318" y="795"/>
                    </a:lnTo>
                    <a:lnTo>
                      <a:pt x="352" y="685"/>
                    </a:lnTo>
                    <a:lnTo>
                      <a:pt x="380" y="591"/>
                    </a:lnTo>
                    <a:lnTo>
                      <a:pt x="360" y="483"/>
                    </a:lnTo>
                    <a:lnTo>
                      <a:pt x="329" y="369"/>
                    </a:lnTo>
                    <a:lnTo>
                      <a:pt x="267" y="238"/>
                    </a:lnTo>
                    <a:lnTo>
                      <a:pt x="178" y="117"/>
                    </a:lnTo>
                    <a:lnTo>
                      <a:pt x="103" y="3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宋体" charset="-122"/>
                  <a:cs typeface="宋体" charset="-122"/>
                </a:endParaRPr>
              </a:p>
            </p:txBody>
          </p:sp>
          <p:sp>
            <p:nvSpPr>
              <p:cNvPr id="51" name="Freeform 28"/>
              <p:cNvSpPr>
                <a:spLocks/>
              </p:cNvSpPr>
              <p:nvPr/>
            </p:nvSpPr>
            <p:spPr bwMode="auto">
              <a:xfrm>
                <a:off x="1253" y="1197"/>
                <a:ext cx="89" cy="249"/>
              </a:xfrm>
              <a:custGeom>
                <a:avLst/>
                <a:gdLst>
                  <a:gd name="T0" fmla="*/ 4 w 355"/>
                  <a:gd name="T1" fmla="*/ 0 h 995"/>
                  <a:gd name="T2" fmla="*/ 3 w 355"/>
                  <a:gd name="T3" fmla="*/ 2 h 995"/>
                  <a:gd name="T4" fmla="*/ 3 w 355"/>
                  <a:gd name="T5" fmla="*/ 4 h 995"/>
                  <a:gd name="T6" fmla="*/ 2 w 355"/>
                  <a:gd name="T7" fmla="*/ 6 h 995"/>
                  <a:gd name="T8" fmla="*/ 2 w 355"/>
                  <a:gd name="T9" fmla="*/ 9 h 995"/>
                  <a:gd name="T10" fmla="*/ 2 w 355"/>
                  <a:gd name="T11" fmla="*/ 9 h 995"/>
                  <a:gd name="T12" fmla="*/ 2 w 355"/>
                  <a:gd name="T13" fmla="*/ 11 h 995"/>
                  <a:gd name="T14" fmla="*/ 3 w 355"/>
                  <a:gd name="T15" fmla="*/ 12 h 995"/>
                  <a:gd name="T16" fmla="*/ 4 w 355"/>
                  <a:gd name="T17" fmla="*/ 13 h 995"/>
                  <a:gd name="T18" fmla="*/ 4 w 355"/>
                  <a:gd name="T19" fmla="*/ 14 h 995"/>
                  <a:gd name="T20" fmla="*/ 4 w 355"/>
                  <a:gd name="T21" fmla="*/ 14 h 995"/>
                  <a:gd name="T22" fmla="*/ 3 w 355"/>
                  <a:gd name="T23" fmla="*/ 14 h 995"/>
                  <a:gd name="T24" fmla="*/ 1 w 355"/>
                  <a:gd name="T25" fmla="*/ 15 h 995"/>
                  <a:gd name="T26" fmla="*/ 0 w 355"/>
                  <a:gd name="T27" fmla="*/ 15 h 995"/>
                  <a:gd name="T28" fmla="*/ 1 w 355"/>
                  <a:gd name="T29" fmla="*/ 15 h 995"/>
                  <a:gd name="T30" fmla="*/ 2 w 355"/>
                  <a:gd name="T31" fmla="*/ 16 h 995"/>
                  <a:gd name="T32" fmla="*/ 3 w 355"/>
                  <a:gd name="T33" fmla="*/ 15 h 995"/>
                  <a:gd name="T34" fmla="*/ 4 w 355"/>
                  <a:gd name="T35" fmla="*/ 15 h 995"/>
                  <a:gd name="T36" fmla="*/ 5 w 355"/>
                  <a:gd name="T37" fmla="*/ 15 h 995"/>
                  <a:gd name="T38" fmla="*/ 6 w 355"/>
                  <a:gd name="T39" fmla="*/ 14 h 995"/>
                  <a:gd name="T40" fmla="*/ 6 w 355"/>
                  <a:gd name="T41" fmla="*/ 14 h 995"/>
                  <a:gd name="T42" fmla="*/ 4 w 355"/>
                  <a:gd name="T43" fmla="*/ 12 h 995"/>
                  <a:gd name="T44" fmla="*/ 3 w 355"/>
                  <a:gd name="T45" fmla="*/ 11 h 995"/>
                  <a:gd name="T46" fmla="*/ 3 w 355"/>
                  <a:gd name="T47" fmla="*/ 10 h 995"/>
                  <a:gd name="T48" fmla="*/ 3 w 355"/>
                  <a:gd name="T49" fmla="*/ 9 h 995"/>
                  <a:gd name="T50" fmla="*/ 3 w 355"/>
                  <a:gd name="T51" fmla="*/ 8 h 995"/>
                  <a:gd name="T52" fmla="*/ 4 w 355"/>
                  <a:gd name="T53" fmla="*/ 6 h 995"/>
                  <a:gd name="T54" fmla="*/ 4 w 355"/>
                  <a:gd name="T55" fmla="*/ 3 h 995"/>
                  <a:gd name="T56" fmla="*/ 5 w 355"/>
                  <a:gd name="T57" fmla="*/ 2 h 995"/>
                  <a:gd name="T58" fmla="*/ 5 w 355"/>
                  <a:gd name="T59" fmla="*/ 1 h 995"/>
                  <a:gd name="T60" fmla="*/ 4 w 355"/>
                  <a:gd name="T61" fmla="*/ 0 h 995"/>
                  <a:gd name="T62" fmla="*/ 4 w 355"/>
                  <a:gd name="T63" fmla="*/ 0 h 99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55"/>
                  <a:gd name="T97" fmla="*/ 0 h 995"/>
                  <a:gd name="T98" fmla="*/ 355 w 355"/>
                  <a:gd name="T99" fmla="*/ 995 h 99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55" h="995">
                    <a:moveTo>
                      <a:pt x="246" y="0"/>
                    </a:moveTo>
                    <a:lnTo>
                      <a:pt x="201" y="94"/>
                    </a:lnTo>
                    <a:lnTo>
                      <a:pt x="170" y="231"/>
                    </a:lnTo>
                    <a:lnTo>
                      <a:pt x="133" y="382"/>
                    </a:lnTo>
                    <a:lnTo>
                      <a:pt x="99" y="536"/>
                    </a:lnTo>
                    <a:lnTo>
                      <a:pt x="99" y="593"/>
                    </a:lnTo>
                    <a:lnTo>
                      <a:pt x="133" y="694"/>
                    </a:lnTo>
                    <a:lnTo>
                      <a:pt x="181" y="747"/>
                    </a:lnTo>
                    <a:lnTo>
                      <a:pt x="225" y="815"/>
                    </a:lnTo>
                    <a:lnTo>
                      <a:pt x="256" y="864"/>
                    </a:lnTo>
                    <a:lnTo>
                      <a:pt x="243" y="888"/>
                    </a:lnTo>
                    <a:lnTo>
                      <a:pt x="164" y="898"/>
                    </a:lnTo>
                    <a:lnTo>
                      <a:pt x="37" y="918"/>
                    </a:lnTo>
                    <a:lnTo>
                      <a:pt x="0" y="949"/>
                    </a:lnTo>
                    <a:lnTo>
                      <a:pt x="31" y="975"/>
                    </a:lnTo>
                    <a:lnTo>
                      <a:pt x="102" y="995"/>
                    </a:lnTo>
                    <a:lnTo>
                      <a:pt x="185" y="955"/>
                    </a:lnTo>
                    <a:lnTo>
                      <a:pt x="246" y="928"/>
                    </a:lnTo>
                    <a:lnTo>
                      <a:pt x="324" y="918"/>
                    </a:lnTo>
                    <a:lnTo>
                      <a:pt x="355" y="908"/>
                    </a:lnTo>
                    <a:lnTo>
                      <a:pt x="345" y="874"/>
                    </a:lnTo>
                    <a:lnTo>
                      <a:pt x="256" y="788"/>
                    </a:lnTo>
                    <a:lnTo>
                      <a:pt x="204" y="697"/>
                    </a:lnTo>
                    <a:lnTo>
                      <a:pt x="160" y="636"/>
                    </a:lnTo>
                    <a:lnTo>
                      <a:pt x="154" y="576"/>
                    </a:lnTo>
                    <a:lnTo>
                      <a:pt x="174" y="476"/>
                    </a:lnTo>
                    <a:lnTo>
                      <a:pt x="222" y="372"/>
                    </a:lnTo>
                    <a:lnTo>
                      <a:pt x="274" y="195"/>
                    </a:lnTo>
                    <a:lnTo>
                      <a:pt x="318" y="90"/>
                    </a:lnTo>
                    <a:lnTo>
                      <a:pt x="314" y="30"/>
                    </a:lnTo>
                    <a:lnTo>
                      <a:pt x="274" y="0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宋体" charset="-122"/>
                  <a:cs typeface="宋体" charset="-122"/>
                </a:endParaRPr>
              </a:p>
            </p:txBody>
          </p:sp>
        </p:grpSp>
        <p:grpSp>
          <p:nvGrpSpPr>
            <p:cNvPr id="43" name="Group 29"/>
            <p:cNvGrpSpPr>
              <a:grpSpLocks/>
            </p:cNvGrpSpPr>
            <p:nvPr/>
          </p:nvGrpSpPr>
          <p:grpSpPr bwMode="auto">
            <a:xfrm>
              <a:off x="1405" y="936"/>
              <a:ext cx="54" cy="73"/>
              <a:chOff x="1348" y="798"/>
              <a:chExt cx="54" cy="73"/>
            </a:xfrm>
          </p:grpSpPr>
          <p:sp>
            <p:nvSpPr>
              <p:cNvPr id="44" name="Freeform 30"/>
              <p:cNvSpPr>
                <a:spLocks/>
              </p:cNvSpPr>
              <p:nvPr/>
            </p:nvSpPr>
            <p:spPr bwMode="auto">
              <a:xfrm>
                <a:off x="1359" y="798"/>
                <a:ext cx="43" cy="51"/>
              </a:xfrm>
              <a:custGeom>
                <a:avLst/>
                <a:gdLst>
                  <a:gd name="T0" fmla="*/ 0 w 176"/>
                  <a:gd name="T1" fmla="*/ 0 h 204"/>
                  <a:gd name="T2" fmla="*/ 1 w 176"/>
                  <a:gd name="T3" fmla="*/ 0 h 204"/>
                  <a:gd name="T4" fmla="*/ 2 w 176"/>
                  <a:gd name="T5" fmla="*/ 0 h 204"/>
                  <a:gd name="T6" fmla="*/ 2 w 176"/>
                  <a:gd name="T7" fmla="*/ 1 h 204"/>
                  <a:gd name="T8" fmla="*/ 3 w 176"/>
                  <a:gd name="T9" fmla="*/ 1 h 204"/>
                  <a:gd name="T10" fmla="*/ 3 w 176"/>
                  <a:gd name="T11" fmla="*/ 2 h 204"/>
                  <a:gd name="T12" fmla="*/ 2 w 176"/>
                  <a:gd name="T13" fmla="*/ 2 h 204"/>
                  <a:gd name="T14" fmla="*/ 2 w 176"/>
                  <a:gd name="T15" fmla="*/ 3 h 204"/>
                  <a:gd name="T16" fmla="*/ 1 w 176"/>
                  <a:gd name="T17" fmla="*/ 3 h 204"/>
                  <a:gd name="T18" fmla="*/ 0 w 176"/>
                  <a:gd name="T19" fmla="*/ 3 h 204"/>
                  <a:gd name="T20" fmla="*/ 0 w 176"/>
                  <a:gd name="T21" fmla="*/ 3 h 204"/>
                  <a:gd name="T22" fmla="*/ 0 w 176"/>
                  <a:gd name="T23" fmla="*/ 3 h 204"/>
                  <a:gd name="T24" fmla="*/ 0 w 176"/>
                  <a:gd name="T25" fmla="*/ 3 h 204"/>
                  <a:gd name="T26" fmla="*/ 1 w 176"/>
                  <a:gd name="T27" fmla="*/ 2 h 204"/>
                  <a:gd name="T28" fmla="*/ 2 w 176"/>
                  <a:gd name="T29" fmla="*/ 2 h 204"/>
                  <a:gd name="T30" fmla="*/ 2 w 176"/>
                  <a:gd name="T31" fmla="*/ 2 h 204"/>
                  <a:gd name="T32" fmla="*/ 2 w 176"/>
                  <a:gd name="T33" fmla="*/ 1 h 204"/>
                  <a:gd name="T34" fmla="*/ 2 w 176"/>
                  <a:gd name="T35" fmla="*/ 1 h 204"/>
                  <a:gd name="T36" fmla="*/ 1 w 176"/>
                  <a:gd name="T37" fmla="*/ 1 h 204"/>
                  <a:gd name="T38" fmla="*/ 0 w 176"/>
                  <a:gd name="T39" fmla="*/ 1 h 204"/>
                  <a:gd name="T40" fmla="*/ 0 w 176"/>
                  <a:gd name="T41" fmla="*/ 1 h 204"/>
                  <a:gd name="T42" fmla="*/ 0 w 176"/>
                  <a:gd name="T43" fmla="*/ 0 h 20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6"/>
                  <a:gd name="T67" fmla="*/ 0 h 204"/>
                  <a:gd name="T68" fmla="*/ 176 w 176"/>
                  <a:gd name="T69" fmla="*/ 204 h 20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6" h="204">
                    <a:moveTo>
                      <a:pt x="21" y="9"/>
                    </a:moveTo>
                    <a:lnTo>
                      <a:pt x="68" y="0"/>
                    </a:lnTo>
                    <a:lnTo>
                      <a:pt x="114" y="3"/>
                    </a:lnTo>
                    <a:lnTo>
                      <a:pt x="155" y="23"/>
                    </a:lnTo>
                    <a:lnTo>
                      <a:pt x="176" y="60"/>
                    </a:lnTo>
                    <a:lnTo>
                      <a:pt x="176" y="90"/>
                    </a:lnTo>
                    <a:lnTo>
                      <a:pt x="155" y="130"/>
                    </a:lnTo>
                    <a:lnTo>
                      <a:pt x="120" y="154"/>
                    </a:lnTo>
                    <a:lnTo>
                      <a:pt x="68" y="154"/>
                    </a:lnTo>
                    <a:lnTo>
                      <a:pt x="37" y="173"/>
                    </a:lnTo>
                    <a:lnTo>
                      <a:pt x="27" y="204"/>
                    </a:lnTo>
                    <a:lnTo>
                      <a:pt x="0" y="194"/>
                    </a:lnTo>
                    <a:lnTo>
                      <a:pt x="11" y="154"/>
                    </a:lnTo>
                    <a:lnTo>
                      <a:pt x="48" y="130"/>
                    </a:lnTo>
                    <a:lnTo>
                      <a:pt x="110" y="124"/>
                    </a:lnTo>
                    <a:lnTo>
                      <a:pt x="134" y="100"/>
                    </a:lnTo>
                    <a:lnTo>
                      <a:pt x="141" y="63"/>
                    </a:lnTo>
                    <a:lnTo>
                      <a:pt x="114" y="30"/>
                    </a:lnTo>
                    <a:lnTo>
                      <a:pt x="73" y="30"/>
                    </a:lnTo>
                    <a:lnTo>
                      <a:pt x="27" y="40"/>
                    </a:lnTo>
                    <a:lnTo>
                      <a:pt x="11" y="30"/>
                    </a:lnTo>
                    <a:lnTo>
                      <a:pt x="21" y="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宋体" charset="-122"/>
                  <a:cs typeface="宋体" charset="-122"/>
                </a:endParaRPr>
              </a:p>
            </p:txBody>
          </p:sp>
          <p:sp>
            <p:nvSpPr>
              <p:cNvPr id="45" name="Freeform 31"/>
              <p:cNvSpPr>
                <a:spLocks/>
              </p:cNvSpPr>
              <p:nvPr/>
            </p:nvSpPr>
            <p:spPr bwMode="auto">
              <a:xfrm>
                <a:off x="1348" y="857"/>
                <a:ext cx="14" cy="14"/>
              </a:xfrm>
              <a:custGeom>
                <a:avLst/>
                <a:gdLst>
                  <a:gd name="T0" fmla="*/ 1 w 55"/>
                  <a:gd name="T1" fmla="*/ 0 h 56"/>
                  <a:gd name="T2" fmla="*/ 1 w 55"/>
                  <a:gd name="T3" fmla="*/ 0 h 56"/>
                  <a:gd name="T4" fmla="*/ 0 w 55"/>
                  <a:gd name="T5" fmla="*/ 0 h 56"/>
                  <a:gd name="T6" fmla="*/ 0 w 55"/>
                  <a:gd name="T7" fmla="*/ 1 h 56"/>
                  <a:gd name="T8" fmla="*/ 1 w 55"/>
                  <a:gd name="T9" fmla="*/ 1 h 56"/>
                  <a:gd name="T10" fmla="*/ 1 w 55"/>
                  <a:gd name="T11" fmla="*/ 1 h 56"/>
                  <a:gd name="T12" fmla="*/ 1 w 55"/>
                  <a:gd name="T13" fmla="*/ 0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56"/>
                  <a:gd name="T23" fmla="*/ 55 w 55"/>
                  <a:gd name="T24" fmla="*/ 56 h 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56">
                    <a:moveTo>
                      <a:pt x="55" y="3"/>
                    </a:moveTo>
                    <a:lnTo>
                      <a:pt x="27" y="0"/>
                    </a:lnTo>
                    <a:lnTo>
                      <a:pt x="8" y="21"/>
                    </a:lnTo>
                    <a:lnTo>
                      <a:pt x="0" y="53"/>
                    </a:lnTo>
                    <a:lnTo>
                      <a:pt x="27" y="56"/>
                    </a:lnTo>
                    <a:lnTo>
                      <a:pt x="49" y="42"/>
                    </a:lnTo>
                    <a:lnTo>
                      <a:pt x="55" y="3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zh-CN" altLang="en-US">
                  <a:ea typeface="宋体" charset="-122"/>
                  <a:cs typeface="宋体" charset="-122"/>
                </a:endParaRPr>
              </a:p>
            </p:txBody>
          </p:sp>
        </p:grpSp>
      </p:grpSp>
      <p:sp>
        <p:nvSpPr>
          <p:cNvPr id="52" name="Text Box 32"/>
          <p:cNvSpPr txBox="1">
            <a:spLocks noChangeArrowheads="1"/>
          </p:cNvSpPr>
          <p:nvPr/>
        </p:nvSpPr>
        <p:spPr bwMode="auto">
          <a:xfrm>
            <a:off x="5029200" y="23368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Arial" charset="0"/>
                <a:ea typeface="宋体" charset="-122"/>
                <a:cs typeface="宋体" charset="-122"/>
              </a:rPr>
              <a:t>Collection of strings </a:t>
            </a:r>
            <a:r>
              <a:rPr lang="en-US" altLang="zh-CN" sz="2400" b="1" i="1" dirty="0" err="1">
                <a:latin typeface="Arial" charset="0"/>
                <a:ea typeface="宋体" charset="-122"/>
                <a:cs typeface="宋体" charset="-122"/>
              </a:rPr>
              <a:t>s</a:t>
            </a:r>
            <a:endParaRPr lang="en-US" altLang="zh-CN" sz="2400" b="1" i="1" dirty="0">
              <a:latin typeface="Arial" charset="0"/>
              <a:ea typeface="宋体" charset="-122"/>
              <a:cs typeface="宋体" charset="-122"/>
            </a:endParaRPr>
          </a:p>
        </p:txBody>
      </p:sp>
      <p:sp>
        <p:nvSpPr>
          <p:cNvPr id="53" name="Text Box 45"/>
          <p:cNvSpPr txBox="1">
            <a:spLocks noChangeArrowheads="1"/>
          </p:cNvSpPr>
          <p:nvPr/>
        </p:nvSpPr>
        <p:spPr bwMode="auto">
          <a:xfrm>
            <a:off x="3048000" y="2882900"/>
            <a:ext cx="120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>
                <a:ea typeface="宋体" charset="-122"/>
                <a:cs typeface="宋体" charset="-122"/>
              </a:rPr>
              <a:t>Search</a:t>
            </a:r>
            <a:endParaRPr lang="el-GR" altLang="zh-CN" sz="2400"/>
          </a:p>
        </p:txBody>
      </p:sp>
      <p:sp>
        <p:nvSpPr>
          <p:cNvPr id="54" name="Text Box 48"/>
          <p:cNvSpPr txBox="1">
            <a:spLocks noChangeArrowheads="1"/>
          </p:cNvSpPr>
          <p:nvPr/>
        </p:nvSpPr>
        <p:spPr bwMode="auto">
          <a:xfrm>
            <a:off x="990600" y="5016500"/>
            <a:ext cx="6858000" cy="588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Tahoma" charset="0"/>
                <a:ea typeface="宋体" charset="-122"/>
                <a:cs typeface="宋体" charset="-122"/>
              </a:rPr>
              <a:t>Output</a:t>
            </a:r>
            <a:r>
              <a:rPr lang="en-US" altLang="zh-CN" sz="2400" dirty="0">
                <a:latin typeface="Tahoma" charset="0"/>
                <a:ea typeface="宋体" charset="-122"/>
                <a:cs typeface="宋体" charset="-122"/>
              </a:rPr>
              <a:t>: strings </a:t>
            </a:r>
            <a:r>
              <a:rPr lang="en-US" altLang="zh-CN" sz="2400" i="1" dirty="0" err="1">
                <a:latin typeface="Tahoma" charset="0"/>
                <a:ea typeface="宋体" charset="-122"/>
                <a:cs typeface="宋体" charset="-122"/>
              </a:rPr>
              <a:t>s</a:t>
            </a:r>
            <a:r>
              <a:rPr lang="en-US" altLang="zh-CN" sz="2400" dirty="0">
                <a:latin typeface="Tahoma" charset="0"/>
                <a:ea typeface="宋体" charset="-122"/>
                <a:cs typeface="宋体" charset="-122"/>
              </a:rPr>
              <a:t> that satisfy </a:t>
            </a:r>
            <a:r>
              <a:rPr lang="en-US" altLang="zh-CN" sz="2400" b="1" i="1" dirty="0" err="1">
                <a:solidFill>
                  <a:srgbClr val="FF0000"/>
                </a:solidFill>
                <a:ea typeface="宋体" charset="-122"/>
                <a:cs typeface="宋体" charset="-122"/>
              </a:rPr>
              <a:t>Sim(q,s</a:t>
            </a:r>
            <a:r>
              <a:rPr lang="en-US" altLang="zh-CN" sz="2400" b="1" i="1" dirty="0">
                <a:solidFill>
                  <a:srgbClr val="FF0000"/>
                </a:solidFill>
                <a:ea typeface="宋体" charset="-122"/>
                <a:cs typeface="宋体" charset="-122"/>
              </a:rPr>
              <a:t>)≤</a:t>
            </a:r>
            <a:r>
              <a:rPr lang="el-GR" altLang="zh-CN" sz="3200" b="1" i="1" dirty="0">
                <a:solidFill>
                  <a:srgbClr val="FF0000"/>
                </a:solidFill>
                <a:ea typeface="宋体" charset="-122"/>
                <a:cs typeface="宋体" charset="-122"/>
              </a:rPr>
              <a:t>δ</a:t>
            </a:r>
            <a:endParaRPr lang="en-US" altLang="zh-CN" sz="2400" b="1" i="1" dirty="0">
              <a:solidFill>
                <a:srgbClr val="FF0000"/>
              </a:solidFill>
              <a:ea typeface="宋体" charset="-122"/>
              <a:cs typeface="宋体" charset="-122"/>
            </a:endParaRPr>
          </a:p>
        </p:txBody>
      </p:sp>
      <p:sp>
        <p:nvSpPr>
          <p:cNvPr id="57" name="Right Arrow 56"/>
          <p:cNvSpPr/>
          <p:nvPr/>
        </p:nvSpPr>
        <p:spPr bwMode="auto">
          <a:xfrm>
            <a:off x="3009900" y="3322320"/>
            <a:ext cx="1651000" cy="82296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59" name="Line 10"/>
          <p:cNvSpPr>
            <a:spLocks noChangeShapeType="1"/>
          </p:cNvSpPr>
          <p:nvPr/>
        </p:nvSpPr>
        <p:spPr bwMode="auto">
          <a:xfrm>
            <a:off x="5699125" y="2946400"/>
            <a:ext cx="22225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10"/>
          <p:cNvSpPr>
            <a:spLocks noChangeShapeType="1"/>
          </p:cNvSpPr>
          <p:nvPr/>
        </p:nvSpPr>
        <p:spPr bwMode="auto">
          <a:xfrm>
            <a:off x="5699126" y="4470400"/>
            <a:ext cx="2209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Text Box 36"/>
          <p:cNvSpPr txBox="1">
            <a:spLocks noChangeArrowheads="1"/>
          </p:cNvSpPr>
          <p:nvPr/>
        </p:nvSpPr>
        <p:spPr bwMode="auto">
          <a:xfrm>
            <a:off x="990600" y="5753100"/>
            <a:ext cx="6845300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dirty="0" err="1"/>
              <a:t>Sim</a:t>
            </a:r>
            <a:r>
              <a:rPr lang="en-US" altLang="zh-CN" dirty="0"/>
              <a:t> functions:</a:t>
            </a:r>
            <a:r>
              <a:rPr lang="en-US" altLang="zh-CN" dirty="0" smtClean="0"/>
              <a:t> Edit </a:t>
            </a:r>
            <a:r>
              <a:rPr lang="en-US" altLang="zh-CN" dirty="0"/>
              <a:t>distance, </a:t>
            </a:r>
            <a:r>
              <a:rPr lang="en-US" altLang="zh-CN" dirty="0" err="1" smtClean="0"/>
              <a:t>Jaccard</a:t>
            </a:r>
            <a:r>
              <a:rPr lang="en-US" altLang="zh-CN" dirty="0" smtClean="0"/>
              <a:t>, Cosine, etc</a:t>
            </a:r>
            <a:endParaRPr lang="en-US" altLang="zh-CN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28675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Preliminaries: Approximate String Search</a:t>
            </a:r>
            <a:endParaRPr lang="en-US" altLang="zh-CN" b="1" dirty="0" smtClean="0">
              <a:ea typeface="宋体" pitchFamily="2" charset="-122"/>
            </a:endParaRPr>
          </a:p>
        </p:txBody>
      </p:sp>
      <p:sp>
        <p:nvSpPr>
          <p:cNvPr id="12292" name="TextBox 24"/>
          <p:cNvSpPr txBox="1">
            <a:spLocks noChangeArrowheads="1"/>
          </p:cNvSpPr>
          <p:nvPr/>
        </p:nvSpPr>
        <p:spPr bwMode="auto">
          <a:xfrm>
            <a:off x="344333" y="1953991"/>
            <a:ext cx="23734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dirty="0" err="1" smtClean="0"/>
              <a:t>chaochi</a:t>
            </a:r>
            <a:endParaRPr lang="en-US" sz="4800" b="1" dirty="0">
              <a:latin typeface="+mj-lt"/>
              <a:cs typeface="Times New Roman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 flipV="1">
            <a:off x="453775" y="2819400"/>
            <a:ext cx="587625" cy="186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22" name="TextBox 36"/>
          <p:cNvSpPr txBox="1">
            <a:spLocks noChangeArrowheads="1"/>
          </p:cNvSpPr>
          <p:nvPr/>
        </p:nvSpPr>
        <p:spPr bwMode="auto">
          <a:xfrm>
            <a:off x="228600" y="3713016"/>
            <a:ext cx="5199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2-grams </a:t>
            </a:r>
            <a:r>
              <a:rPr lang="en-US" sz="2800" dirty="0" smtClean="0"/>
              <a:t>{</a:t>
            </a:r>
            <a:r>
              <a:rPr lang="en-US" sz="2800" dirty="0" err="1" smtClean="0"/>
              <a:t>ch</a:t>
            </a:r>
            <a:r>
              <a:rPr lang="en-US" sz="2800" dirty="0" smtClean="0"/>
              <a:t>, ha, </a:t>
            </a:r>
            <a:r>
              <a:rPr lang="en-US" sz="2800" dirty="0" err="1" smtClean="0"/>
              <a:t>ao</a:t>
            </a:r>
            <a:r>
              <a:rPr lang="en-US" sz="2800" dirty="0" smtClean="0"/>
              <a:t>, </a:t>
            </a:r>
            <a:r>
              <a:rPr lang="en-US" sz="2800" dirty="0" err="1" smtClean="0"/>
              <a:t>oc</a:t>
            </a:r>
            <a:r>
              <a:rPr lang="en-US" sz="2800" dirty="0" smtClean="0"/>
              <a:t>, </a:t>
            </a:r>
            <a:r>
              <a:rPr lang="en-US" sz="2800" dirty="0" err="1" smtClean="0"/>
              <a:t>ch</a:t>
            </a:r>
            <a:r>
              <a:rPr lang="en-US" sz="2800" dirty="0" smtClean="0"/>
              <a:t>, hi} </a:t>
            </a:r>
            <a:endParaRPr lang="en-US" sz="2800" dirty="0"/>
          </a:p>
        </p:txBody>
      </p:sp>
      <p:sp>
        <p:nvSpPr>
          <p:cNvPr id="9223" name="TextBox 37"/>
          <p:cNvSpPr txBox="1">
            <a:spLocks noChangeArrowheads="1"/>
          </p:cNvSpPr>
          <p:nvPr/>
        </p:nvSpPr>
        <p:spPr bwMode="auto">
          <a:xfrm>
            <a:off x="266700" y="4985627"/>
            <a:ext cx="85090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/>
              <a:t>Intuition:</a:t>
            </a:r>
            <a:r>
              <a:rPr lang="en-US" sz="2400" b="1" dirty="0" smtClean="0"/>
              <a:t> similar </a:t>
            </a:r>
            <a:r>
              <a:rPr lang="en-US" sz="2400" b="1" dirty="0"/>
              <a:t>strings </a:t>
            </a:r>
            <a:r>
              <a:rPr lang="en-US" sz="2400" b="1" dirty="0">
                <a:solidFill>
                  <a:srgbClr val="FF0000"/>
                </a:solidFill>
              </a:rPr>
              <a:t>share</a:t>
            </a:r>
            <a:r>
              <a:rPr lang="en-US" sz="2400" b="1" dirty="0"/>
              <a:t> a certain number of grams</a:t>
            </a:r>
          </a:p>
        </p:txBody>
      </p:sp>
      <p:sp>
        <p:nvSpPr>
          <p:cNvPr id="13" name="Right Brace 12"/>
          <p:cNvSpPr/>
          <p:nvPr/>
        </p:nvSpPr>
        <p:spPr bwMode="auto">
          <a:xfrm>
            <a:off x="2730501" y="2667001"/>
            <a:ext cx="190500" cy="889000"/>
          </a:xfrm>
          <a:prstGeom prst="rightBrace">
            <a:avLst/>
          </a:prstGeom>
          <a:noFill/>
          <a:ln w="508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803275"/>
            <a:endParaRPr lang="en-US"/>
          </a:p>
        </p:txBody>
      </p:sp>
      <p:sp>
        <p:nvSpPr>
          <p:cNvPr id="9230" name="TextBox 13"/>
          <p:cNvSpPr txBox="1">
            <a:spLocks noChangeArrowheads="1"/>
          </p:cNvSpPr>
          <p:nvPr/>
        </p:nvSpPr>
        <p:spPr bwMode="auto">
          <a:xfrm>
            <a:off x="2873494" y="2900643"/>
            <a:ext cx="23906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Sliding Window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784225" y="2935868"/>
            <a:ext cx="578644" cy="158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1133475" y="3073400"/>
            <a:ext cx="606425" cy="5344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1442244" y="3225800"/>
            <a:ext cx="640556" cy="57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1832769" y="3371628"/>
            <a:ext cx="523081" cy="222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Supporting Location-Based Approximate-Keyword Queries                                                ACM SIGSPATIAL GIS 2010</a:t>
            </a:r>
            <a:endParaRPr lang="en-US" altLang="zh-CN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BE59-C0E0-4540-936F-66CA95DD790D}" type="slidenum">
              <a:rPr lang="zh-CN" altLang="en-US" smtClean="0"/>
              <a:pPr/>
              <a:t>8</a:t>
            </a:fld>
            <a:endParaRPr lang="en-US" altLang="zh-CN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6032500" y="2197100"/>
            <a:ext cx="2146300" cy="939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/>
          <a:p>
            <a:pPr marL="346075" marR="0" lvl="0" indent="-346075" algn="l" defTabSz="803275" rtl="0" eaLnBrk="0" fontAlgn="base" latinLnBrk="0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66"/>
              </a:buClr>
              <a:buSzPct val="70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Gram-based </a:t>
            </a:r>
          </a:p>
          <a:p>
            <a:pPr marL="346075" marR="0" lvl="0" indent="-346075" algn="l" defTabSz="803275" rtl="0" eaLnBrk="0" fontAlgn="base" latinLnBrk="0" hangingPunct="0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rgbClr val="000066"/>
              </a:buClr>
              <a:buSzPct val="70000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inverted-index</a:t>
            </a:r>
          </a:p>
        </p:txBody>
      </p:sp>
      <p:pic>
        <p:nvPicPr>
          <p:cNvPr id="22" name="Picture 21" descr="grams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445250" y="3346449"/>
            <a:ext cx="1314024" cy="1250951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 bwMode="auto">
          <a:xfrm>
            <a:off x="2107937" y="3524027"/>
            <a:ext cx="432063" cy="223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9222" grpId="0"/>
      <p:bldP spid="9223" grpId="0" animBg="1"/>
      <p:bldP spid="13" grpId="0" animBg="1"/>
      <p:bldP spid="9230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 bwMode="auto">
          <a:xfrm>
            <a:off x="152400" y="1841500"/>
            <a:ext cx="8648700" cy="4724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Supporting Location-Based Approximate-Keyword Queries                                                ACM SIGSPATIAL GIS 2010</a:t>
            </a:r>
            <a:endParaRPr lang="en-US" altLang="zh-CN"/>
          </a:p>
        </p:txBody>
      </p:sp>
      <p:pic>
        <p:nvPicPr>
          <p:cNvPr id="14" name="Picture 13" descr="grams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242050" y="2774950"/>
            <a:ext cx="1187450" cy="1130452"/>
          </a:xfrm>
          <a:prstGeom prst="rect">
            <a:avLst/>
          </a:prstGeom>
        </p:spPr>
      </p:pic>
      <p:pic>
        <p:nvPicPr>
          <p:cNvPr id="19" name="Content Placeholder 18" descr="tree22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5"/>
              <a:srcRect l="-7369" r="-7369"/>
              <a:stretch>
                <a:fillRect/>
              </a:stretch>
            </p:blipFill>
          </mc:Choice>
          <mc:Fallback>
            <p:blipFill>
              <a:blip r:embed="rId6"/>
              <a:srcRect l="-7369" r="-7369"/>
              <a:stretch>
                <a:fillRect/>
              </a:stretch>
            </p:blipFill>
          </mc:Fallback>
        </mc:AlternateContent>
        <p:spPr>
          <a:xfrm>
            <a:off x="203200" y="2387600"/>
            <a:ext cx="3988471" cy="1562100"/>
          </a:xfrm>
        </p:spPr>
      </p:pic>
      <p:pic>
        <p:nvPicPr>
          <p:cNvPr id="8" name="Picture 7" descr="onetext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3783853" y="5118100"/>
            <a:ext cx="1442197" cy="742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9000" y="4114800"/>
            <a:ext cx="2423961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Tree-based spatial index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3417" y="4089400"/>
            <a:ext cx="3480540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Approximate string search capability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59451" y="5964823"/>
            <a:ext cx="2568231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Keyword search capability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06801" y="2146300"/>
            <a:ext cx="1727200" cy="461665"/>
          </a:xfrm>
          <a:prstGeom prst="rect">
            <a:avLst/>
          </a:prstGeom>
          <a:effectLst>
            <a:glow rad="228600">
              <a:srgbClr val="FF0000">
                <a:alpha val="40000"/>
              </a:srgbClr>
            </a:glow>
            <a:outerShdw blurRad="40000" dist="20000" dir="5400000" rotWithShape="0">
              <a:srgbClr val="FF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LBAK-Tree</a:t>
            </a:r>
            <a:endParaRPr lang="en-US" sz="24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D49B3-7F53-4B5B-8297-246C8D3E81AC}" type="slidenum">
              <a:rPr lang="zh-CN" altLang="en-US" smtClean="0"/>
              <a:pPr/>
              <a:t>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0" grpId="0" animBg="1"/>
      <p:bldP spid="11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PICTUREPATH" val="ART"/>
  <p:tag name="FORCE_OPTION" val="0"/>
  <p:tag name="ARTICULATE_REFERENCE_TYPE_2" val="0"/>
  <p:tag name="ARTICULATE_REFERENCE_TITLE_2" val="UCI Student Counseling Center"/>
  <p:tag name="ARTICULATE_REFERENCE_2" val="http://www.counseling.uci.edu/"/>
  <p:tag name="ARTICULATE_REFERENCE_TYPE_3" val="0"/>
  <p:tag name="ARTICULATE_REFERENCE_TITLE_3" val="UCI Faculty and Staff Counseling Center"/>
  <p:tag name="ARTICULATE_REFERENCE_3" val="http://snap.uci.edu/viewXmlFile.jsp?resourceID=224"/>
  <p:tag name="ARTICULATE_REFERENCE_TYPE_4" val="0"/>
  <p:tag name="ARTICULATE_REFERENCE_TITLE_4" val="Schedule a Workplace Violence Workshop for Your Department"/>
  <p:tag name="ARTICULATE_REFERENCE_4" val="http://snap.uci.edu/viewXmlFile.jsp?resourceID=1566"/>
  <p:tag name="ARTICULATE_REFERENCE_TYPE_5" val="0"/>
  <p:tag name="LOGO_PIC_2" val="C:\Documents and Settings\Bonni Frazee\Desktop\Articulate UCI Template\Articulate Template\Articulate logo.jpg"/>
  <p:tag name="PRESENTER_PIC_MODE" val="0"/>
  <p:tag name="LOGO_PIC_MODE" val="1"/>
  <p:tag name="PRESENTATION_TITLE" val="Workplace Violence"/>
  <p:tag name="PRESENTATION_DESC" val="version 4"/>
  <p:tag name="LMS_QUIZ_INSERT" val="1"/>
  <p:tag name="LMS_COMPLETION_TITLE" val="Change Title"/>
  <p:tag name="LMS_COMPLETION_ID" val="Change_Title"/>
  <p:tag name="LMS_COMPLETION_VERSION" val="1.0"/>
  <p:tag name="LMS_COMPLETION_DURATION" val="01:00:00"/>
  <p:tag name="LMS_COMPLETION_SCO_TITLE" val="Change Title"/>
  <p:tag name="LMS_COMPLETION_SCO_ID" val="Change_Title"/>
  <p:tag name="LMS_COMPLETION_THRESHOLD" val="3"/>
  <p:tag name="LMS_COMPLETION_METHOD" val="VIEW"/>
  <p:tag name="LMS_REPORTING" val="0"/>
  <p:tag name="LMS_DATA_SCORM" val="Yes"/>
  <p:tag name="PUBLISH_TITLE" val="Change Title"/>
  <p:tag name="ARTICULATE_PUBLISH_PATH" val="X:\eLearning_Sources\eLearning_other\UCI_eLearning\elearning Creation\Published"/>
  <p:tag name="ARTICULATE_LOGO" val="UCI_logo.jpg"/>
  <p:tag name="ARTICULATE_PRESENTER" val="(None selected)"/>
  <p:tag name="ARTICULATE_LMS" val="0"/>
  <p:tag name="LMS_PUBLISH" val="Yes"/>
  <p:tag name="LMS_PROTOCOL_METHOD" val="SCORM"/>
  <p:tag name="LMS_PROTOCOL_VERSION" val="1.2"/>
  <p:tag name="ARTICULATE_TEMPLATE" val="UCI White"/>
  <p:tag name="PLAYERLOGOHEIGHT" val="41"/>
  <p:tag name="PLAYERLOGOWIDTH" val="244"/>
  <p:tag name="LASTPUBLISHED" val="X:\eLearning_Sources\eLearning_other\UCI_eLearning\elearning Creation\CoursePrep\Published\Course Preparation\player.html"/>
  <p:tag name="ARTICULATE_REFERENCE_COUNT" val="1"/>
  <p:tag name="ARTICULATE_REFERENCE_TYPE_1" val="0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ELAPSEDTIME" val="23.968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ELAPSEDTIME" val="20.421"/>
  <p:tag name="TIMELINE" val="2.0/4.5/6.7/9.6/14.6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ELAPSEDTIME" val="20.421"/>
  <p:tag name="TIMELINE" val="2.0/4.5/6.7/9.6/14.6"/>
</p:tagLst>
</file>

<file path=ppt/theme/theme1.xml><?xml version="1.0" encoding="utf-8"?>
<a:theme xmlns:a="http://schemas.openxmlformats.org/drawingml/2006/main" name="UCI Master">
  <a:themeElements>
    <a:clrScheme name="UCI Maste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UCI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3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3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CI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13124</TotalTime>
  <Words>1384</Words>
  <Application>Microsoft Macintosh PowerPoint</Application>
  <PresentationFormat>On-screen Show (4:3)</PresentationFormat>
  <Paragraphs>252</Paragraphs>
  <Slides>30</Slides>
  <Notes>19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UCI Master</vt:lpstr>
      <vt:lpstr>Supporting Location-Based Approximate-Keyword Queries</vt:lpstr>
      <vt:lpstr>Lunch Time!</vt:lpstr>
      <vt:lpstr>Let’s Find It!</vt:lpstr>
      <vt:lpstr>Just One Typo</vt:lpstr>
      <vt:lpstr>Problem Formulation</vt:lpstr>
      <vt:lpstr>Preliminaries: Location-Based Keyword Search</vt:lpstr>
      <vt:lpstr>Preliminaries: Approximate String Search</vt:lpstr>
      <vt:lpstr>Preliminaries: Approximate String Search</vt:lpstr>
      <vt:lpstr>Our Solution</vt:lpstr>
      <vt:lpstr>Contributions</vt:lpstr>
      <vt:lpstr>Algorithm 1: Fixed-Level Solution</vt:lpstr>
      <vt:lpstr>Query Example</vt:lpstr>
      <vt:lpstr>Query Example</vt:lpstr>
      <vt:lpstr>Query Example</vt:lpstr>
      <vt:lpstr>Query Example</vt:lpstr>
      <vt:lpstr>How to Choose Level L?</vt:lpstr>
      <vt:lpstr>Observations</vt:lpstr>
      <vt:lpstr>Algorithm 2: Placing Approximate Indexes at Variable Levels</vt:lpstr>
      <vt:lpstr>Selecting Nodes for Approximate Indexes</vt:lpstr>
      <vt:lpstr>Greedy Algorithm: Selecting Nodes for Approximate Indexes</vt:lpstr>
      <vt:lpstr>Cost/Benefit Estimation</vt:lpstr>
      <vt:lpstr>Algorithm 3: Exploiting Frequency Distribution of Keywords</vt:lpstr>
      <vt:lpstr>Experiments</vt:lpstr>
      <vt:lpstr>Experiments</vt:lpstr>
      <vt:lpstr>Terminology</vt:lpstr>
      <vt:lpstr>Comparison with MHR-Tree*</vt:lpstr>
      <vt:lpstr>Index Size &amp; Query Time</vt:lpstr>
      <vt:lpstr>Scalability: Query Time vs. VLF</vt:lpstr>
      <vt:lpstr>Conclusion</vt:lpstr>
      <vt:lpstr>Thank You!</vt:lpstr>
    </vt:vector>
  </TitlesOfParts>
  <Company>University California Irvine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RinderHack</dc:creator>
  <cp:lastModifiedBy>Sattam Alsubaiee</cp:lastModifiedBy>
  <cp:revision>1005</cp:revision>
  <dcterms:created xsi:type="dcterms:W3CDTF">2010-11-03T21:14:04Z</dcterms:created>
  <dcterms:modified xsi:type="dcterms:W3CDTF">2010-11-03T21:15:32Z</dcterms:modified>
</cp:coreProperties>
</file>